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8"/>
  </p:notesMasterIdLst>
  <p:handoutMasterIdLst>
    <p:handoutMasterId r:id="rId99"/>
  </p:handoutMasterIdLst>
  <p:sldIdLst>
    <p:sldId id="376" r:id="rId5"/>
    <p:sldId id="430" r:id="rId6"/>
    <p:sldId id="429" r:id="rId7"/>
    <p:sldId id="449" r:id="rId8"/>
    <p:sldId id="377" r:id="rId9"/>
    <p:sldId id="479" r:id="rId10"/>
    <p:sldId id="379" r:id="rId11"/>
    <p:sldId id="480" r:id="rId12"/>
    <p:sldId id="451" r:id="rId13"/>
    <p:sldId id="431" r:id="rId14"/>
    <p:sldId id="447" r:id="rId15"/>
    <p:sldId id="448" r:id="rId16"/>
    <p:sldId id="450" r:id="rId17"/>
    <p:sldId id="481" r:id="rId18"/>
    <p:sldId id="484" r:id="rId19"/>
    <p:sldId id="482" r:id="rId20"/>
    <p:sldId id="457" r:id="rId21"/>
    <p:sldId id="455" r:id="rId22"/>
    <p:sldId id="483" r:id="rId23"/>
    <p:sldId id="526" r:id="rId24"/>
    <p:sldId id="527" r:id="rId25"/>
    <p:sldId id="433" r:id="rId26"/>
    <p:sldId id="452" r:id="rId27"/>
    <p:sldId id="462" r:id="rId28"/>
    <p:sldId id="460" r:id="rId29"/>
    <p:sldId id="461" r:id="rId30"/>
    <p:sldId id="489" r:id="rId31"/>
    <p:sldId id="418" r:id="rId32"/>
    <p:sldId id="463" r:id="rId33"/>
    <p:sldId id="385" r:id="rId34"/>
    <p:sldId id="392" r:id="rId35"/>
    <p:sldId id="393" r:id="rId36"/>
    <p:sldId id="391" r:id="rId37"/>
    <p:sldId id="386" r:id="rId38"/>
    <p:sldId id="387" r:id="rId39"/>
    <p:sldId id="436" r:id="rId40"/>
    <p:sldId id="390" r:id="rId41"/>
    <p:sldId id="500" r:id="rId42"/>
    <p:sldId id="501" r:id="rId43"/>
    <p:sldId id="499" r:id="rId44"/>
    <p:sldId id="464" r:id="rId45"/>
    <p:sldId id="459" r:id="rId46"/>
    <p:sldId id="513" r:id="rId47"/>
    <p:sldId id="465" r:id="rId48"/>
    <p:sldId id="395" r:id="rId49"/>
    <p:sldId id="514" r:id="rId50"/>
    <p:sldId id="502" r:id="rId51"/>
    <p:sldId id="504" r:id="rId52"/>
    <p:sldId id="505" r:id="rId53"/>
    <p:sldId id="506" r:id="rId54"/>
    <p:sldId id="507" r:id="rId55"/>
    <p:sldId id="503" r:id="rId56"/>
    <p:sldId id="508" r:id="rId57"/>
    <p:sldId id="509" r:id="rId58"/>
    <p:sldId id="510" r:id="rId59"/>
    <p:sldId id="511" r:id="rId60"/>
    <p:sldId id="512" r:id="rId61"/>
    <p:sldId id="516" r:id="rId62"/>
    <p:sldId id="517" r:id="rId63"/>
    <p:sldId id="515" r:id="rId64"/>
    <p:sldId id="518" r:id="rId65"/>
    <p:sldId id="519" r:id="rId66"/>
    <p:sldId id="520" r:id="rId67"/>
    <p:sldId id="521" r:id="rId68"/>
    <p:sldId id="522" r:id="rId69"/>
    <p:sldId id="440" r:id="rId70"/>
    <p:sldId id="485" r:id="rId71"/>
    <p:sldId id="420" r:id="rId72"/>
    <p:sldId id="486" r:id="rId73"/>
    <p:sldId id="466" r:id="rId74"/>
    <p:sldId id="475" r:id="rId75"/>
    <p:sldId id="468" r:id="rId76"/>
    <p:sldId id="467" r:id="rId77"/>
    <p:sldId id="458" r:id="rId78"/>
    <p:sldId id="523" r:id="rId79"/>
    <p:sldId id="492" r:id="rId80"/>
    <p:sldId id="471" r:id="rId81"/>
    <p:sldId id="473" r:id="rId82"/>
    <p:sldId id="491" r:id="rId83"/>
    <p:sldId id="476" r:id="rId84"/>
    <p:sldId id="477" r:id="rId85"/>
    <p:sldId id="469" r:id="rId86"/>
    <p:sldId id="406" r:id="rId87"/>
    <p:sldId id="407" r:id="rId88"/>
    <p:sldId id="493" r:id="rId89"/>
    <p:sldId id="410" r:id="rId90"/>
    <p:sldId id="478" r:id="rId91"/>
    <p:sldId id="421" r:id="rId92"/>
    <p:sldId id="416" r:id="rId93"/>
    <p:sldId id="487" r:id="rId94"/>
    <p:sldId id="488" r:id="rId95"/>
    <p:sldId id="524" r:id="rId96"/>
    <p:sldId id="525" r:id="rId97"/>
  </p:sldIdLst>
  <p:sldSz cx="9144000" cy="6858000" type="screen4x3"/>
  <p:notesSz cx="6950075" cy="9167813"/>
  <p:custDataLst>
    <p:tags r:id="rId10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clrMode="bw"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52"/>
    <a:srgbClr val="79C000"/>
    <a:srgbClr val="FF041F"/>
    <a:srgbClr val="E9EDF4"/>
    <a:srgbClr val="4F81BD"/>
    <a:srgbClr val="D0D8E8"/>
    <a:srgbClr val="020592"/>
    <a:srgbClr val="000000"/>
    <a:srgbClr val="1F8C48"/>
    <a:srgbClr val="F978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6" autoAdjust="0"/>
    <p:restoredTop sz="89595" autoAdjust="0"/>
  </p:normalViewPr>
  <p:slideViewPr>
    <p:cSldViewPr>
      <p:cViewPr varScale="1">
        <p:scale>
          <a:sx n="82" d="100"/>
          <a:sy n="82" d="100"/>
        </p:scale>
        <p:origin x="-240" y="-112"/>
      </p:cViewPr>
      <p:guideLst>
        <p:guide orient="horz" pos="2160"/>
        <p:guide pos="2880"/>
      </p:guideLst>
    </p:cSldViewPr>
  </p:slideViewPr>
  <p:outlineViewPr>
    <p:cViewPr>
      <p:scale>
        <a:sx n="33" d="100"/>
        <a:sy n="33" d="100"/>
      </p:scale>
      <p:origin x="60" y="37050"/>
    </p:cViewPr>
  </p:outlineViewPr>
  <p:notesTextViewPr>
    <p:cViewPr>
      <p:scale>
        <a:sx n="100" d="100"/>
        <a:sy n="100" d="100"/>
      </p:scale>
      <p:origin x="0" y="0"/>
    </p:cViewPr>
  </p:notesTextViewPr>
  <p:sorterViewPr>
    <p:cViewPr>
      <p:scale>
        <a:sx n="93" d="100"/>
        <a:sy n="93" d="100"/>
      </p:scale>
      <p:origin x="0" y="7044"/>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gs" Target="tags/tag1.xml"/><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notesMaster" Target="notesMasters/notesMaster1.xml"/><Relationship Id="rId99" Type="http://schemas.openxmlformats.org/officeDocument/2006/relationships/handoutMaster" Target="handoutMasters/handoutMaster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00" Type="http://schemas.openxmlformats.org/officeDocument/2006/relationships/printerSettings" Target="printerSettings/printerSettings1.bin"/><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948566-CDC7-4A37-AC5A-D98E54982C30}"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5B8BF499-E54B-43C0-9230-5E904D0D7F79}">
      <dgm:prSet phldrT="[Text]"/>
      <dgm:spPr/>
      <dgm:t>
        <a:bodyPr/>
        <a:lstStyle/>
        <a:p>
          <a:r>
            <a:rPr lang="en-US" dirty="0" smtClean="0">
              <a:solidFill>
                <a:srgbClr val="002060"/>
              </a:solidFill>
            </a:rPr>
            <a:t>Industry Cluster</a:t>
          </a:r>
          <a:endParaRPr lang="en-US" dirty="0">
            <a:solidFill>
              <a:srgbClr val="002060"/>
            </a:solidFill>
          </a:endParaRPr>
        </a:p>
      </dgm:t>
    </dgm:pt>
    <dgm:pt modelId="{2D0BA0E5-9FC8-459D-96BB-E881AC827560}" type="parTrans" cxnId="{05E12FEC-8CD4-48FF-91BA-178936F9E063}">
      <dgm:prSet/>
      <dgm:spPr/>
      <dgm:t>
        <a:bodyPr/>
        <a:lstStyle/>
        <a:p>
          <a:endParaRPr lang="en-US"/>
        </a:p>
      </dgm:t>
    </dgm:pt>
    <dgm:pt modelId="{778A3A44-2C5B-43C5-A0E4-E7E3BD223F2C}" type="sibTrans" cxnId="{05E12FEC-8CD4-48FF-91BA-178936F9E063}">
      <dgm:prSet/>
      <dgm:spPr/>
      <dgm:t>
        <a:bodyPr/>
        <a:lstStyle/>
        <a:p>
          <a:endParaRPr lang="en-US"/>
        </a:p>
      </dgm:t>
    </dgm:pt>
    <dgm:pt modelId="{E8C8A76D-073E-43CE-85E0-23B0F49DCB92}">
      <dgm:prSet phldrT="[Text]"/>
      <dgm:spPr/>
      <dgm:t>
        <a:bodyPr/>
        <a:lstStyle/>
        <a:p>
          <a:r>
            <a:rPr lang="en-US" dirty="0" smtClean="0">
              <a:solidFill>
                <a:srgbClr val="002060"/>
              </a:solidFill>
            </a:rPr>
            <a:t>                   Career Cluster</a:t>
          </a:r>
          <a:endParaRPr lang="en-US" dirty="0">
            <a:solidFill>
              <a:srgbClr val="002060"/>
            </a:solidFill>
          </a:endParaRPr>
        </a:p>
      </dgm:t>
    </dgm:pt>
    <dgm:pt modelId="{842BA6E0-D32D-490B-9ADC-D60964433A2F}" type="parTrans" cxnId="{C1835617-8B82-4F17-ACF4-8CFF0C330C5A}">
      <dgm:prSet/>
      <dgm:spPr/>
      <dgm:t>
        <a:bodyPr/>
        <a:lstStyle/>
        <a:p>
          <a:endParaRPr lang="en-US"/>
        </a:p>
      </dgm:t>
    </dgm:pt>
    <dgm:pt modelId="{135D32CF-955A-4885-BEF3-6730B73C395E}" type="sibTrans" cxnId="{C1835617-8B82-4F17-ACF4-8CFF0C330C5A}">
      <dgm:prSet/>
      <dgm:spPr/>
      <dgm:t>
        <a:bodyPr/>
        <a:lstStyle/>
        <a:p>
          <a:endParaRPr lang="en-US"/>
        </a:p>
      </dgm:t>
    </dgm:pt>
    <dgm:pt modelId="{45CF7F0D-CD2A-41AD-9955-31DD892A3B1F}">
      <dgm:prSet phldrT="[Text]"/>
      <dgm:spPr/>
      <dgm:t>
        <a:bodyPr/>
        <a:lstStyle/>
        <a:p>
          <a:r>
            <a:rPr lang="en-US" dirty="0" smtClean="0">
              <a:solidFill>
                <a:srgbClr val="002060"/>
              </a:solidFill>
            </a:rPr>
            <a:t>Career Pathway</a:t>
          </a:r>
          <a:endParaRPr lang="en-US" dirty="0">
            <a:solidFill>
              <a:srgbClr val="002060"/>
            </a:solidFill>
          </a:endParaRPr>
        </a:p>
      </dgm:t>
    </dgm:pt>
    <dgm:pt modelId="{9B1CD1FE-3776-4D79-98BA-4F8A1EEA21B6}" type="parTrans" cxnId="{C9A48186-57ED-44D3-8F80-A52B31394B56}">
      <dgm:prSet/>
      <dgm:spPr/>
      <dgm:t>
        <a:bodyPr/>
        <a:lstStyle/>
        <a:p>
          <a:endParaRPr lang="en-US"/>
        </a:p>
      </dgm:t>
    </dgm:pt>
    <dgm:pt modelId="{BD5BBB38-68F8-4E86-8C5D-05CE9798CFBD}" type="sibTrans" cxnId="{C9A48186-57ED-44D3-8F80-A52B31394B56}">
      <dgm:prSet/>
      <dgm:spPr/>
      <dgm:t>
        <a:bodyPr/>
        <a:lstStyle/>
        <a:p>
          <a:endParaRPr lang="en-US"/>
        </a:p>
      </dgm:t>
    </dgm:pt>
    <dgm:pt modelId="{AD1C1253-40DB-48CC-807F-7478A7A58B27}" type="pres">
      <dgm:prSet presAssocID="{2C948566-CDC7-4A37-AC5A-D98E54982C30}" presName="Name0" presStyleCnt="0">
        <dgm:presLayoutVars>
          <dgm:chMax val="7"/>
          <dgm:chPref val="7"/>
          <dgm:dir/>
          <dgm:animLvl val="lvl"/>
        </dgm:presLayoutVars>
      </dgm:prSet>
      <dgm:spPr/>
      <dgm:t>
        <a:bodyPr/>
        <a:lstStyle/>
        <a:p>
          <a:endParaRPr lang="en-US"/>
        </a:p>
      </dgm:t>
    </dgm:pt>
    <dgm:pt modelId="{EF2B2886-2A15-4E07-B530-8457F0B8D00B}" type="pres">
      <dgm:prSet presAssocID="{5B8BF499-E54B-43C0-9230-5E904D0D7F79}" presName="Accent1" presStyleCnt="0"/>
      <dgm:spPr/>
    </dgm:pt>
    <dgm:pt modelId="{3D431C47-DEDD-45F0-8470-32329CE0D052}" type="pres">
      <dgm:prSet presAssocID="{5B8BF499-E54B-43C0-9230-5E904D0D7F79}" presName="Accent" presStyleLbl="node1" presStyleIdx="0" presStyleCnt="3"/>
      <dgm:spPr/>
    </dgm:pt>
    <dgm:pt modelId="{0FFA22D5-1E53-45FE-8693-26DACA164B70}" type="pres">
      <dgm:prSet presAssocID="{5B8BF499-E54B-43C0-9230-5E904D0D7F79}" presName="Parent1" presStyleLbl="revTx" presStyleIdx="0" presStyleCnt="3" custAng="0" custScaleX="288263" custScaleY="130136" custLinFactX="-14160" custLinFactNeighborX="-100000" custLinFactNeighborY="28911">
        <dgm:presLayoutVars>
          <dgm:chMax val="1"/>
          <dgm:chPref val="1"/>
          <dgm:bulletEnabled val="1"/>
        </dgm:presLayoutVars>
      </dgm:prSet>
      <dgm:spPr/>
      <dgm:t>
        <a:bodyPr/>
        <a:lstStyle/>
        <a:p>
          <a:endParaRPr lang="en-US"/>
        </a:p>
      </dgm:t>
    </dgm:pt>
    <dgm:pt modelId="{AD3536A3-FDE3-45DC-BD31-E175884D7545}" type="pres">
      <dgm:prSet presAssocID="{E8C8A76D-073E-43CE-85E0-23B0F49DCB92}" presName="Accent2" presStyleCnt="0"/>
      <dgm:spPr/>
    </dgm:pt>
    <dgm:pt modelId="{8B26D471-DE2C-4868-94AC-35C8E855572E}" type="pres">
      <dgm:prSet presAssocID="{E8C8A76D-073E-43CE-85E0-23B0F49DCB92}" presName="Accent" presStyleLbl="node1" presStyleIdx="1" presStyleCnt="3" custLinFactNeighborX="-5935" custLinFactNeighborY="2464"/>
      <dgm:spPr/>
    </dgm:pt>
    <dgm:pt modelId="{4FF8F781-2DF3-45E8-8127-63EEF557AD47}" type="pres">
      <dgm:prSet presAssocID="{E8C8A76D-073E-43CE-85E0-23B0F49DCB92}" presName="Parent2" presStyleLbl="revTx" presStyleIdx="1" presStyleCnt="3" custScaleX="502203">
        <dgm:presLayoutVars>
          <dgm:chMax val="1"/>
          <dgm:chPref val="1"/>
          <dgm:bulletEnabled val="1"/>
        </dgm:presLayoutVars>
      </dgm:prSet>
      <dgm:spPr/>
      <dgm:t>
        <a:bodyPr/>
        <a:lstStyle/>
        <a:p>
          <a:endParaRPr lang="en-US"/>
        </a:p>
      </dgm:t>
    </dgm:pt>
    <dgm:pt modelId="{B57C319A-47A7-4445-9619-7681C47B3874}" type="pres">
      <dgm:prSet presAssocID="{45CF7F0D-CD2A-41AD-9955-31DD892A3B1F}" presName="Accent3" presStyleCnt="0"/>
      <dgm:spPr/>
    </dgm:pt>
    <dgm:pt modelId="{BB2C80DE-EB65-4128-9FD2-F580645FCDED}" type="pres">
      <dgm:prSet presAssocID="{45CF7F0D-CD2A-41AD-9955-31DD892A3B1F}" presName="Accent" presStyleLbl="node1" presStyleIdx="2" presStyleCnt="3" custLinFactNeighborX="12934" custLinFactNeighborY="7030"/>
      <dgm:spPr/>
    </dgm:pt>
    <dgm:pt modelId="{DFF0802B-FE84-4B59-B846-753323435552}" type="pres">
      <dgm:prSet presAssocID="{45CF7F0D-CD2A-41AD-9955-31DD892A3B1F}" presName="Parent3" presStyleLbl="revTx" presStyleIdx="2" presStyleCnt="3" custScaleX="402643" custScaleY="101369" custLinFactX="-28988" custLinFactNeighborX="-100000" custLinFactNeighborY="-13573">
        <dgm:presLayoutVars>
          <dgm:chMax val="1"/>
          <dgm:chPref val="1"/>
          <dgm:bulletEnabled val="1"/>
        </dgm:presLayoutVars>
      </dgm:prSet>
      <dgm:spPr/>
      <dgm:t>
        <a:bodyPr/>
        <a:lstStyle/>
        <a:p>
          <a:endParaRPr lang="en-US"/>
        </a:p>
      </dgm:t>
    </dgm:pt>
  </dgm:ptLst>
  <dgm:cxnLst>
    <dgm:cxn modelId="{C1835617-8B82-4F17-ACF4-8CFF0C330C5A}" srcId="{2C948566-CDC7-4A37-AC5A-D98E54982C30}" destId="{E8C8A76D-073E-43CE-85E0-23B0F49DCB92}" srcOrd="1" destOrd="0" parTransId="{842BA6E0-D32D-490B-9ADC-D60964433A2F}" sibTransId="{135D32CF-955A-4885-BEF3-6730B73C395E}"/>
    <dgm:cxn modelId="{F5D96D57-8003-4642-A7A7-0220F99B7935}" type="presOf" srcId="{E8C8A76D-073E-43CE-85E0-23B0F49DCB92}" destId="{4FF8F781-2DF3-45E8-8127-63EEF557AD47}" srcOrd="0" destOrd="0" presId="urn:microsoft.com/office/officeart/2009/layout/CircleArrowProcess"/>
    <dgm:cxn modelId="{C9A48186-57ED-44D3-8F80-A52B31394B56}" srcId="{2C948566-CDC7-4A37-AC5A-D98E54982C30}" destId="{45CF7F0D-CD2A-41AD-9955-31DD892A3B1F}" srcOrd="2" destOrd="0" parTransId="{9B1CD1FE-3776-4D79-98BA-4F8A1EEA21B6}" sibTransId="{BD5BBB38-68F8-4E86-8C5D-05CE9798CFBD}"/>
    <dgm:cxn modelId="{05E12FEC-8CD4-48FF-91BA-178936F9E063}" srcId="{2C948566-CDC7-4A37-AC5A-D98E54982C30}" destId="{5B8BF499-E54B-43C0-9230-5E904D0D7F79}" srcOrd="0" destOrd="0" parTransId="{2D0BA0E5-9FC8-459D-96BB-E881AC827560}" sibTransId="{778A3A44-2C5B-43C5-A0E4-E7E3BD223F2C}"/>
    <dgm:cxn modelId="{14457802-A63B-4AB8-B997-89755ED6CB6B}" type="presOf" srcId="{5B8BF499-E54B-43C0-9230-5E904D0D7F79}" destId="{0FFA22D5-1E53-45FE-8693-26DACA164B70}" srcOrd="0" destOrd="0" presId="urn:microsoft.com/office/officeart/2009/layout/CircleArrowProcess"/>
    <dgm:cxn modelId="{FCA74829-F7F4-486E-A5DC-EE08B6A242AB}" type="presOf" srcId="{45CF7F0D-CD2A-41AD-9955-31DD892A3B1F}" destId="{DFF0802B-FE84-4B59-B846-753323435552}" srcOrd="0" destOrd="0" presId="urn:microsoft.com/office/officeart/2009/layout/CircleArrowProcess"/>
    <dgm:cxn modelId="{AB00EECA-B7CB-4FE7-BB13-4C2E90D4B40C}" type="presOf" srcId="{2C948566-CDC7-4A37-AC5A-D98E54982C30}" destId="{AD1C1253-40DB-48CC-807F-7478A7A58B27}" srcOrd="0" destOrd="0" presId="urn:microsoft.com/office/officeart/2009/layout/CircleArrowProcess"/>
    <dgm:cxn modelId="{0C451998-F66A-44A6-AC84-5201719646D3}" type="presParOf" srcId="{AD1C1253-40DB-48CC-807F-7478A7A58B27}" destId="{EF2B2886-2A15-4E07-B530-8457F0B8D00B}" srcOrd="0" destOrd="0" presId="urn:microsoft.com/office/officeart/2009/layout/CircleArrowProcess"/>
    <dgm:cxn modelId="{18BC87E0-CA04-40F7-A0D5-AF0782836836}" type="presParOf" srcId="{EF2B2886-2A15-4E07-B530-8457F0B8D00B}" destId="{3D431C47-DEDD-45F0-8470-32329CE0D052}" srcOrd="0" destOrd="0" presId="urn:microsoft.com/office/officeart/2009/layout/CircleArrowProcess"/>
    <dgm:cxn modelId="{033D2277-FC44-439A-82B5-30E987CE704D}" type="presParOf" srcId="{AD1C1253-40DB-48CC-807F-7478A7A58B27}" destId="{0FFA22D5-1E53-45FE-8693-26DACA164B70}" srcOrd="1" destOrd="0" presId="urn:microsoft.com/office/officeart/2009/layout/CircleArrowProcess"/>
    <dgm:cxn modelId="{7D11CC4B-096F-4259-B0B1-B1103E680229}" type="presParOf" srcId="{AD1C1253-40DB-48CC-807F-7478A7A58B27}" destId="{AD3536A3-FDE3-45DC-BD31-E175884D7545}" srcOrd="2" destOrd="0" presId="urn:microsoft.com/office/officeart/2009/layout/CircleArrowProcess"/>
    <dgm:cxn modelId="{4315C79C-1E2F-4BFB-9EC6-F3146BB03CB2}" type="presParOf" srcId="{AD3536A3-FDE3-45DC-BD31-E175884D7545}" destId="{8B26D471-DE2C-4868-94AC-35C8E855572E}" srcOrd="0" destOrd="0" presId="urn:microsoft.com/office/officeart/2009/layout/CircleArrowProcess"/>
    <dgm:cxn modelId="{9812B522-0CDF-43AD-9C1B-FA1385A126E8}" type="presParOf" srcId="{AD1C1253-40DB-48CC-807F-7478A7A58B27}" destId="{4FF8F781-2DF3-45E8-8127-63EEF557AD47}" srcOrd="3" destOrd="0" presId="urn:microsoft.com/office/officeart/2009/layout/CircleArrowProcess"/>
    <dgm:cxn modelId="{D10E1DA0-C99E-4B2C-8FBD-43E0F28DF139}" type="presParOf" srcId="{AD1C1253-40DB-48CC-807F-7478A7A58B27}" destId="{B57C319A-47A7-4445-9619-7681C47B3874}" srcOrd="4" destOrd="0" presId="urn:microsoft.com/office/officeart/2009/layout/CircleArrowProcess"/>
    <dgm:cxn modelId="{914BF40B-3B38-4051-AAFF-728978BED263}" type="presParOf" srcId="{B57C319A-47A7-4445-9619-7681C47B3874}" destId="{BB2C80DE-EB65-4128-9FD2-F580645FCDED}" srcOrd="0" destOrd="0" presId="urn:microsoft.com/office/officeart/2009/layout/CircleArrowProcess"/>
    <dgm:cxn modelId="{5C0976AB-CB30-433F-93CD-7C96461536A1}" type="presParOf" srcId="{AD1C1253-40DB-48CC-807F-7478A7A58B27}" destId="{DFF0802B-FE84-4B59-B846-753323435552}"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31C47-DEDD-45F0-8470-32329CE0D052}">
      <dsp:nvSpPr>
        <dsp:cNvPr id="0" name=""/>
        <dsp:cNvSpPr/>
      </dsp:nvSpPr>
      <dsp:spPr>
        <a:xfrm>
          <a:off x="2361557" y="0"/>
          <a:ext cx="2053917" cy="2054230"/>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FA22D5-1E53-45FE-8693-26DACA164B70}">
      <dsp:nvSpPr>
        <dsp:cNvPr id="0" name=""/>
        <dsp:cNvSpPr/>
      </dsp:nvSpPr>
      <dsp:spPr>
        <a:xfrm>
          <a:off x="438262" y="820617"/>
          <a:ext cx="3290011" cy="742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smtClean="0">
              <a:solidFill>
                <a:srgbClr val="002060"/>
              </a:solidFill>
            </a:rPr>
            <a:t>Industry Cluster</a:t>
          </a:r>
          <a:endParaRPr lang="en-US" sz="3600" kern="1200" dirty="0">
            <a:solidFill>
              <a:srgbClr val="002060"/>
            </a:solidFill>
          </a:endParaRPr>
        </a:p>
      </dsp:txBody>
      <dsp:txXfrm>
        <a:off x="438262" y="820617"/>
        <a:ext cx="3290011" cy="742458"/>
      </dsp:txXfrm>
    </dsp:sp>
    <dsp:sp modelId="{8B26D471-DE2C-4868-94AC-35C8E855572E}">
      <dsp:nvSpPr>
        <dsp:cNvPr id="0" name=""/>
        <dsp:cNvSpPr/>
      </dsp:nvSpPr>
      <dsp:spPr>
        <a:xfrm>
          <a:off x="1669189" y="1230924"/>
          <a:ext cx="2053917" cy="2054230"/>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8F781-2DF3-45E8-8127-63EEF557AD47}">
      <dsp:nvSpPr>
        <dsp:cNvPr id="0" name=""/>
        <dsp:cNvSpPr/>
      </dsp:nvSpPr>
      <dsp:spPr>
        <a:xfrm>
          <a:off x="-47830" y="1928774"/>
          <a:ext cx="5731756" cy="570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dirty="0" smtClean="0">
              <a:solidFill>
                <a:srgbClr val="002060"/>
              </a:solidFill>
            </a:rPr>
            <a:t>                   Career Cluster</a:t>
          </a:r>
          <a:endParaRPr lang="en-US" sz="3500" kern="1200" dirty="0">
            <a:solidFill>
              <a:srgbClr val="002060"/>
            </a:solidFill>
          </a:endParaRPr>
        </a:p>
      </dsp:txBody>
      <dsp:txXfrm>
        <a:off x="-47830" y="1928774"/>
        <a:ext cx="5731756" cy="570524"/>
      </dsp:txXfrm>
    </dsp:sp>
    <dsp:sp modelId="{BB2C80DE-EB65-4128-9FD2-F580645FCDED}">
      <dsp:nvSpPr>
        <dsp:cNvPr id="0" name=""/>
        <dsp:cNvSpPr/>
      </dsp:nvSpPr>
      <dsp:spPr>
        <a:xfrm>
          <a:off x="2735980" y="2625963"/>
          <a:ext cx="1764633" cy="1765341"/>
        </a:xfrm>
        <a:prstGeom prst="blockArc">
          <a:avLst>
            <a:gd name="adj1" fmla="val 13500000"/>
            <a:gd name="adj2" fmla="val 10800000"/>
            <a:gd name="adj3" fmla="val 1274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F0802B-FE84-4B59-B846-753323435552}">
      <dsp:nvSpPr>
        <dsp:cNvPr id="0" name=""/>
        <dsp:cNvSpPr/>
      </dsp:nvSpPr>
      <dsp:spPr>
        <a:xfrm>
          <a:off x="0" y="3036274"/>
          <a:ext cx="4595455" cy="5783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solidFill>
                <a:srgbClr val="002060"/>
              </a:solidFill>
            </a:rPr>
            <a:t>Career Pathway</a:t>
          </a:r>
          <a:endParaRPr lang="en-US" sz="3400" kern="1200" dirty="0">
            <a:solidFill>
              <a:srgbClr val="002060"/>
            </a:solidFill>
          </a:endParaRPr>
        </a:p>
      </dsp:txBody>
      <dsp:txXfrm>
        <a:off x="0" y="3036274"/>
        <a:ext cx="4595455" cy="57833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8391"/>
          </a:xfrm>
          <a:prstGeom prst="rect">
            <a:avLst/>
          </a:prstGeom>
        </p:spPr>
        <p:txBody>
          <a:bodyPr vert="horz" lIns="92098" tIns="46049" rIns="92098" bIns="46049" rtlCol="0"/>
          <a:lstStyle>
            <a:lvl1pPr algn="l">
              <a:defRPr sz="1200"/>
            </a:lvl1pPr>
          </a:lstStyle>
          <a:p>
            <a:endParaRPr lang="en-US" dirty="0"/>
          </a:p>
        </p:txBody>
      </p:sp>
      <p:sp>
        <p:nvSpPr>
          <p:cNvPr id="3" name="Date Placeholder 2"/>
          <p:cNvSpPr>
            <a:spLocks noGrp="1"/>
          </p:cNvSpPr>
          <p:nvPr>
            <p:ph type="dt" sz="quarter" idx="1"/>
          </p:nvPr>
        </p:nvSpPr>
        <p:spPr>
          <a:xfrm>
            <a:off x="3936768" y="0"/>
            <a:ext cx="3011699" cy="458391"/>
          </a:xfrm>
          <a:prstGeom prst="rect">
            <a:avLst/>
          </a:prstGeom>
        </p:spPr>
        <p:txBody>
          <a:bodyPr vert="horz" lIns="92098" tIns="46049" rIns="92098" bIns="46049" rtlCol="0"/>
          <a:lstStyle>
            <a:lvl1pPr algn="r">
              <a:defRPr sz="1200"/>
            </a:lvl1pPr>
          </a:lstStyle>
          <a:p>
            <a:fld id="{B423A407-CE35-457D-B63C-5861733B4977}" type="datetimeFigureOut">
              <a:rPr lang="en-US" smtClean="0"/>
              <a:pPr/>
              <a:t>9/23/20</a:t>
            </a:fld>
            <a:endParaRPr lang="en-US" dirty="0"/>
          </a:p>
        </p:txBody>
      </p:sp>
      <p:sp>
        <p:nvSpPr>
          <p:cNvPr id="4" name="Footer Placeholder 3"/>
          <p:cNvSpPr>
            <a:spLocks noGrp="1"/>
          </p:cNvSpPr>
          <p:nvPr>
            <p:ph type="ftr" sz="quarter" idx="2"/>
          </p:nvPr>
        </p:nvSpPr>
        <p:spPr>
          <a:xfrm>
            <a:off x="0" y="8707831"/>
            <a:ext cx="3011699" cy="458391"/>
          </a:xfrm>
          <a:prstGeom prst="rect">
            <a:avLst/>
          </a:prstGeom>
        </p:spPr>
        <p:txBody>
          <a:bodyPr vert="horz" lIns="92098" tIns="46049" rIns="92098" bIns="4604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36768" y="8707831"/>
            <a:ext cx="3011699" cy="458391"/>
          </a:xfrm>
          <a:prstGeom prst="rect">
            <a:avLst/>
          </a:prstGeom>
        </p:spPr>
        <p:txBody>
          <a:bodyPr vert="horz" lIns="92098" tIns="46049" rIns="92098" bIns="46049" rtlCol="0" anchor="b"/>
          <a:lstStyle>
            <a:lvl1pPr algn="r">
              <a:defRPr sz="1200"/>
            </a:lvl1pPr>
          </a:lstStyle>
          <a:p>
            <a:fld id="{6C2BE949-6303-4B72-9378-7B7DACEC9E11}" type="slidenum">
              <a:rPr lang="en-US" smtClean="0"/>
              <a:pPr/>
              <a:t>‹#›</a:t>
            </a:fld>
            <a:endParaRPr lang="en-US" dirty="0"/>
          </a:p>
        </p:txBody>
      </p:sp>
    </p:spTree>
    <p:extLst>
      <p:ext uri="{BB962C8B-B14F-4D97-AF65-F5344CB8AC3E}">
        <p14:creationId xmlns:p14="http://schemas.microsoft.com/office/powerpoint/2010/main" val="22588197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8391"/>
          </a:xfrm>
          <a:prstGeom prst="rect">
            <a:avLst/>
          </a:prstGeom>
        </p:spPr>
        <p:txBody>
          <a:bodyPr vert="horz" lIns="92098" tIns="46049" rIns="92098" bIns="46049" rtlCol="0"/>
          <a:lstStyle>
            <a:lvl1pPr algn="l">
              <a:defRPr sz="1200"/>
            </a:lvl1pPr>
          </a:lstStyle>
          <a:p>
            <a:endParaRPr lang="en-US" dirty="0"/>
          </a:p>
        </p:txBody>
      </p:sp>
      <p:sp>
        <p:nvSpPr>
          <p:cNvPr id="3" name="Date Placeholder 2"/>
          <p:cNvSpPr>
            <a:spLocks noGrp="1"/>
          </p:cNvSpPr>
          <p:nvPr>
            <p:ph type="dt" idx="1"/>
          </p:nvPr>
        </p:nvSpPr>
        <p:spPr>
          <a:xfrm>
            <a:off x="3936768" y="0"/>
            <a:ext cx="3011699" cy="458391"/>
          </a:xfrm>
          <a:prstGeom prst="rect">
            <a:avLst/>
          </a:prstGeom>
        </p:spPr>
        <p:txBody>
          <a:bodyPr vert="horz" lIns="92098" tIns="46049" rIns="92098" bIns="46049" rtlCol="0"/>
          <a:lstStyle>
            <a:lvl1pPr algn="r">
              <a:defRPr sz="1200"/>
            </a:lvl1pPr>
          </a:lstStyle>
          <a:p>
            <a:fld id="{FCD0C8F5-7C03-4BE6-BACC-B704FBE0BF24}" type="datetimeFigureOut">
              <a:rPr lang="en-US" smtClean="0"/>
              <a:pPr/>
              <a:t>9/23/20</a:t>
            </a:fld>
            <a:endParaRPr lang="en-US" dirty="0"/>
          </a:p>
        </p:txBody>
      </p:sp>
      <p:sp>
        <p:nvSpPr>
          <p:cNvPr id="4" name="Slide Image Placeholder 3"/>
          <p:cNvSpPr>
            <a:spLocks noGrp="1" noRot="1" noChangeAspect="1"/>
          </p:cNvSpPr>
          <p:nvPr>
            <p:ph type="sldImg" idx="2"/>
          </p:nvPr>
        </p:nvSpPr>
        <p:spPr>
          <a:xfrm>
            <a:off x="1182688" y="687388"/>
            <a:ext cx="4584700" cy="3438525"/>
          </a:xfrm>
          <a:prstGeom prst="rect">
            <a:avLst/>
          </a:prstGeom>
          <a:noFill/>
          <a:ln w="12700">
            <a:solidFill>
              <a:prstClr val="black"/>
            </a:solidFill>
          </a:ln>
        </p:spPr>
        <p:txBody>
          <a:bodyPr vert="horz" lIns="92098" tIns="46049" rIns="92098" bIns="46049" rtlCol="0" anchor="ctr"/>
          <a:lstStyle/>
          <a:p>
            <a:endParaRPr lang="en-US" dirty="0"/>
          </a:p>
        </p:txBody>
      </p:sp>
      <p:sp>
        <p:nvSpPr>
          <p:cNvPr id="5" name="Notes Placeholder 4"/>
          <p:cNvSpPr>
            <a:spLocks noGrp="1"/>
          </p:cNvSpPr>
          <p:nvPr>
            <p:ph type="body" sz="quarter" idx="3"/>
          </p:nvPr>
        </p:nvSpPr>
        <p:spPr>
          <a:xfrm>
            <a:off x="695008" y="4354711"/>
            <a:ext cx="5560060" cy="4125516"/>
          </a:xfrm>
          <a:prstGeom prst="rect">
            <a:avLst/>
          </a:prstGeom>
        </p:spPr>
        <p:txBody>
          <a:bodyPr vert="horz" lIns="92098" tIns="46049" rIns="92098" bIns="460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07831"/>
            <a:ext cx="3011699" cy="458391"/>
          </a:xfrm>
          <a:prstGeom prst="rect">
            <a:avLst/>
          </a:prstGeom>
        </p:spPr>
        <p:txBody>
          <a:bodyPr vert="horz" lIns="92098" tIns="46049" rIns="92098" bIns="4604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07831"/>
            <a:ext cx="3011699" cy="458391"/>
          </a:xfrm>
          <a:prstGeom prst="rect">
            <a:avLst/>
          </a:prstGeom>
        </p:spPr>
        <p:txBody>
          <a:bodyPr vert="horz" lIns="92098" tIns="46049" rIns="92098" bIns="46049" rtlCol="0" anchor="b"/>
          <a:lstStyle>
            <a:lvl1pPr algn="r">
              <a:defRPr sz="1200"/>
            </a:lvl1pPr>
          </a:lstStyle>
          <a:p>
            <a:fld id="{F768711F-9A0A-41AF-8300-3707489B1FA2}" type="slidenum">
              <a:rPr lang="en-US" smtClean="0"/>
              <a:pPr/>
              <a:t>‹#›</a:t>
            </a:fld>
            <a:endParaRPr lang="en-US" dirty="0"/>
          </a:p>
        </p:txBody>
      </p:sp>
    </p:spTree>
    <p:extLst>
      <p:ext uri="{BB962C8B-B14F-4D97-AF65-F5344CB8AC3E}">
        <p14:creationId xmlns:p14="http://schemas.microsoft.com/office/powerpoint/2010/main" val="38562822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68711F-9A0A-41AF-8300-3707489B1FA2}" type="slidenum">
              <a:rPr lang="en-US" smtClean="0"/>
              <a:pPr/>
              <a:t>1</a:t>
            </a:fld>
            <a:endParaRPr lang="en-US" dirty="0"/>
          </a:p>
        </p:txBody>
      </p:sp>
    </p:spTree>
    <p:extLst>
      <p:ext uri="{BB962C8B-B14F-4D97-AF65-F5344CB8AC3E}">
        <p14:creationId xmlns:p14="http://schemas.microsoft.com/office/powerpoint/2010/main" val="3072690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68711F-9A0A-41AF-8300-3707489B1FA2}" type="slidenum">
              <a:rPr lang="en-US" smtClean="0"/>
              <a:pPr/>
              <a:t>17</a:t>
            </a:fld>
            <a:endParaRPr lang="en-US" dirty="0"/>
          </a:p>
        </p:txBody>
      </p:sp>
    </p:spTree>
    <p:extLst>
      <p:ext uri="{BB962C8B-B14F-4D97-AF65-F5344CB8AC3E}">
        <p14:creationId xmlns:p14="http://schemas.microsoft.com/office/powerpoint/2010/main" val="4115472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F768711F-9A0A-41AF-8300-3707489B1FA2}" type="slidenum">
              <a:rPr lang="en-US" smtClean="0"/>
              <a:pPr/>
              <a:t>68</a:t>
            </a:fld>
            <a:endParaRPr lang="en-US" dirty="0"/>
          </a:p>
        </p:txBody>
      </p:sp>
    </p:spTree>
    <p:extLst>
      <p:ext uri="{BB962C8B-B14F-4D97-AF65-F5344CB8AC3E}">
        <p14:creationId xmlns:p14="http://schemas.microsoft.com/office/powerpoint/2010/main" val="1114590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paula</a:t>
            </a:r>
            <a:endParaRPr lang="en-US" dirty="0"/>
          </a:p>
        </p:txBody>
      </p:sp>
      <p:sp>
        <p:nvSpPr>
          <p:cNvPr id="4" name="Slide Number Placeholder 3"/>
          <p:cNvSpPr>
            <a:spLocks noGrp="1"/>
          </p:cNvSpPr>
          <p:nvPr>
            <p:ph type="sldNum" sz="quarter" idx="10"/>
          </p:nvPr>
        </p:nvSpPr>
        <p:spPr/>
        <p:txBody>
          <a:bodyPr/>
          <a:lstStyle/>
          <a:p>
            <a:fld id="{F768711F-9A0A-41AF-8300-3707489B1FA2}" type="slidenum">
              <a:rPr lang="en-US" smtClean="0"/>
              <a:pPr/>
              <a:t>69</a:t>
            </a:fld>
            <a:endParaRPr lang="en-US" dirty="0"/>
          </a:p>
        </p:txBody>
      </p:sp>
    </p:spTree>
    <p:extLst>
      <p:ext uri="{BB962C8B-B14F-4D97-AF65-F5344CB8AC3E}">
        <p14:creationId xmlns:p14="http://schemas.microsoft.com/office/powerpoint/2010/main" val="2451693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F768711F-9A0A-41AF-8300-3707489B1FA2}" type="slidenum">
              <a:rPr lang="en-US" smtClean="0"/>
              <a:pPr/>
              <a:t>71</a:t>
            </a:fld>
            <a:endParaRPr lang="en-US" dirty="0"/>
          </a:p>
        </p:txBody>
      </p:sp>
    </p:spTree>
    <p:extLst>
      <p:ext uri="{BB962C8B-B14F-4D97-AF65-F5344CB8AC3E}">
        <p14:creationId xmlns:p14="http://schemas.microsoft.com/office/powerpoint/2010/main" val="363038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 put in DBVI- it can be</a:t>
            </a:r>
            <a:r>
              <a:rPr lang="en-US" baseline="0" dirty="0" smtClean="0"/>
              <a:t> put on a separate slide but did not want to renumber  everything…….</a:t>
            </a:r>
            <a:r>
              <a:rPr lang="en-US" dirty="0" smtClean="0"/>
              <a:t>can be found in the Grants and Special</a:t>
            </a:r>
            <a:r>
              <a:rPr lang="en-US" baseline="0" dirty="0" smtClean="0"/>
              <a:t> Programs link on the DARS Document Repository.  DBVI simply search CPID and all come up!</a:t>
            </a:r>
          </a:p>
          <a:p>
            <a:endParaRPr lang="en-US" baseline="0" dirty="0" smtClean="0"/>
          </a:p>
          <a:p>
            <a:r>
              <a:rPr lang="en-US" baseline="0" dirty="0" smtClean="0"/>
              <a:t>DBVI documents can be found…..</a:t>
            </a:r>
            <a:endParaRPr lang="en-US" dirty="0"/>
          </a:p>
        </p:txBody>
      </p:sp>
      <p:sp>
        <p:nvSpPr>
          <p:cNvPr id="4" name="Slide Number Placeholder 3"/>
          <p:cNvSpPr>
            <a:spLocks noGrp="1"/>
          </p:cNvSpPr>
          <p:nvPr>
            <p:ph type="sldNum" sz="quarter" idx="10"/>
          </p:nvPr>
        </p:nvSpPr>
        <p:spPr/>
        <p:txBody>
          <a:bodyPr/>
          <a:lstStyle/>
          <a:p>
            <a:fld id="{F768711F-9A0A-41AF-8300-3707489B1FA2}" type="slidenum">
              <a:rPr lang="en-US" smtClean="0"/>
              <a:pPr/>
              <a:t>74</a:t>
            </a:fld>
            <a:endParaRPr lang="en-US" dirty="0"/>
          </a:p>
        </p:txBody>
      </p:sp>
    </p:spTree>
    <p:extLst>
      <p:ext uri="{BB962C8B-B14F-4D97-AF65-F5344CB8AC3E}">
        <p14:creationId xmlns:p14="http://schemas.microsoft.com/office/powerpoint/2010/main" val="4165601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68711F-9A0A-41AF-8300-3707489B1FA2}" type="slidenum">
              <a:rPr lang="en-US" smtClean="0"/>
              <a:pPr/>
              <a:t>78</a:t>
            </a:fld>
            <a:endParaRPr lang="en-US" dirty="0"/>
          </a:p>
        </p:txBody>
      </p:sp>
    </p:spTree>
    <p:extLst>
      <p:ext uri="{BB962C8B-B14F-4D97-AF65-F5344CB8AC3E}">
        <p14:creationId xmlns:p14="http://schemas.microsoft.com/office/powerpoint/2010/main" val="260902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CPID is extremely responsive</a:t>
            </a:r>
            <a:r>
              <a:rPr lang="en-US" baseline="0" dirty="0" smtClean="0"/>
              <a:t> to counselor inquiries.  For instance NOVA CC to private provider.  We are working to try to overcome barriers for clients.</a:t>
            </a:r>
            <a:endParaRPr lang="en-US" dirty="0"/>
          </a:p>
        </p:txBody>
      </p:sp>
      <p:sp>
        <p:nvSpPr>
          <p:cNvPr id="4" name="Slide Number Placeholder 3"/>
          <p:cNvSpPr>
            <a:spLocks noGrp="1"/>
          </p:cNvSpPr>
          <p:nvPr>
            <p:ph type="sldNum" sz="quarter" idx="10"/>
          </p:nvPr>
        </p:nvSpPr>
        <p:spPr/>
        <p:txBody>
          <a:bodyPr/>
          <a:lstStyle/>
          <a:p>
            <a:fld id="{F768711F-9A0A-41AF-8300-3707489B1FA2}" type="slidenum">
              <a:rPr lang="en-US" smtClean="0"/>
              <a:pPr/>
              <a:t>80</a:t>
            </a:fld>
            <a:endParaRPr lang="en-US" dirty="0"/>
          </a:p>
        </p:txBody>
      </p:sp>
    </p:spTree>
    <p:extLst>
      <p:ext uri="{BB962C8B-B14F-4D97-AF65-F5344CB8AC3E}">
        <p14:creationId xmlns:p14="http://schemas.microsoft.com/office/powerpoint/2010/main" val="2894929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68711F-9A0A-41AF-8300-3707489B1FA2}" type="slidenum">
              <a:rPr lang="en-US" smtClean="0"/>
              <a:pPr/>
              <a:t>84</a:t>
            </a:fld>
            <a:endParaRPr lang="en-US" dirty="0"/>
          </a:p>
        </p:txBody>
      </p:sp>
    </p:spTree>
    <p:extLst>
      <p:ext uri="{BB962C8B-B14F-4D97-AF65-F5344CB8AC3E}">
        <p14:creationId xmlns:p14="http://schemas.microsoft.com/office/powerpoint/2010/main" val="4199449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461247"/>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0" y="4953000"/>
            <a:ext cx="9144000" cy="45291"/>
            <a:chOff x="0" y="1613647"/>
            <a:chExt cx="9144000" cy="45291"/>
          </a:xfrm>
        </p:grpSpPr>
        <p:cxnSp>
          <p:nvCxnSpPr>
            <p:cNvPr id="11" name="Straight Connector 10"/>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4114800" y="1572768"/>
            <a:ext cx="4910328" cy="2130552"/>
          </a:xfrm>
        </p:spPr>
        <p:txBody>
          <a:bodyPr vert="horz" lIns="91440" tIns="45720" rIns="91440" bIns="45720" rtlCol="0" anchor="b" anchorCtr="0">
            <a:normAutofit/>
          </a:bodyPr>
          <a:lstStyle>
            <a:lvl1pPr algn="r" defTabSz="914400" rtl="0" eaLnBrk="1" latinLnBrk="0" hangingPunct="1">
              <a:spcBef>
                <a:spcPct val="0"/>
              </a:spcBef>
              <a:buNone/>
              <a:defRPr sz="4800" b="1" kern="1200">
                <a:solidFill>
                  <a:schemeClr val="tx1"/>
                </a:solidFill>
                <a:effectLst>
                  <a:outerShdw blurRad="50800" dist="50800" dir="2700000" algn="tl" rotWithShape="0">
                    <a:schemeClr val="bg1">
                      <a:alpha val="30000"/>
                    </a:schemeClr>
                  </a:outerShdw>
                </a:effectLst>
                <a:latin typeface="+mj-lt"/>
                <a:ea typeface="+mj-ea"/>
                <a:cs typeface="+mj-cs"/>
              </a:defRPr>
            </a:lvl1pPr>
          </a:lstStyle>
          <a:p>
            <a:r>
              <a:rPr lang="en-US" dirty="0" smtClean="0"/>
              <a:t>Click to edit Master title style</a:t>
            </a:r>
            <a:endParaRPr dirty="0"/>
          </a:p>
        </p:txBody>
      </p:sp>
      <p:sp>
        <p:nvSpPr>
          <p:cNvPr id="3" name="Subtitle 2"/>
          <p:cNvSpPr>
            <a:spLocks noGrp="1"/>
          </p:cNvSpPr>
          <p:nvPr>
            <p:ph type="subTitle" idx="1"/>
          </p:nvPr>
        </p:nvSpPr>
        <p:spPr>
          <a:xfrm>
            <a:off x="4114800" y="3711388"/>
            <a:ext cx="4910328" cy="886968"/>
          </a:xfrm>
        </p:spPr>
        <p:txBody>
          <a:bodyPr vert="horz" lIns="91440" tIns="45720" rIns="91440" bIns="45720" rtlCol="0">
            <a:normAutofit/>
          </a:bodyPr>
          <a:lstStyle>
            <a:lvl1pPr marL="0" indent="0" algn="r" defTabSz="914400" rtl="0" eaLnBrk="1" latinLnBrk="0" hangingPunct="1">
              <a:spcBef>
                <a:spcPct val="20000"/>
              </a:spcBef>
              <a:buClr>
                <a:schemeClr val="accent1"/>
              </a:buClr>
              <a:buSzPct val="90000"/>
              <a:buFont typeface="Wingdings" pitchFamily="2" charset="2"/>
              <a:buNone/>
              <a:defRPr sz="24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6571129" y="6356350"/>
            <a:ext cx="2133600" cy="365125"/>
          </a:xfrm>
          <a:prstGeom prst="rect">
            <a:avLst/>
          </a:prstGeom>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7BC41667-7291-42E8-B00B-345BA5840895}" type="slidenum">
              <a:rPr/>
              <a:pPr/>
              <a:t>‹#›</a:t>
            </a:fld>
            <a:endParaRPr dirty="0"/>
          </a:p>
        </p:txBody>
      </p:sp>
      <p:sp>
        <p:nvSpPr>
          <p:cNvPr id="20" name="Oval 19"/>
          <p:cNvSpPr>
            <a:spLocks noChangeAspect="1"/>
          </p:cNvSpPr>
          <p:nvPr/>
        </p:nvSpPr>
        <p:spPr>
          <a:xfrm>
            <a:off x="121024" y="85165"/>
            <a:ext cx="4433047" cy="4433047"/>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dirty="0">
              <a:solidFill>
                <a:schemeClr val="lt1"/>
              </a:solidFill>
              <a:latin typeface="+mn-lt"/>
              <a:ea typeface="+mn-ea"/>
              <a:cs typeface="+mn-cs"/>
            </a:endParaRPr>
          </a:p>
        </p:txBody>
      </p:sp>
      <p:sp>
        <p:nvSpPr>
          <p:cNvPr id="34" name="Oval 33"/>
          <p:cNvSpPr/>
          <p:nvPr/>
        </p:nvSpPr>
        <p:spPr>
          <a:xfrm>
            <a:off x="179294" y="112058"/>
            <a:ext cx="4201255" cy="4201255"/>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7" name="Rectangle 3"/>
          <p:cNvSpPr>
            <a:spLocks noChangeArrowheads="1"/>
          </p:cNvSpPr>
          <p:nvPr userDrawn="1"/>
        </p:nvSpPr>
        <p:spPr bwMode="auto">
          <a:xfrm>
            <a:off x="0" y="6172200"/>
            <a:ext cx="9154274" cy="838200"/>
          </a:xfrm>
          <a:custGeom>
            <a:avLst/>
            <a:gdLst>
              <a:gd name="connsiteX0" fmla="*/ 0 w 9144000"/>
              <a:gd name="connsiteY0" fmla="*/ 0 h 3581400"/>
              <a:gd name="connsiteX1" fmla="*/ 9144000 w 9144000"/>
              <a:gd name="connsiteY1" fmla="*/ 0 h 3581400"/>
              <a:gd name="connsiteX2" fmla="*/ 9144000 w 9144000"/>
              <a:gd name="connsiteY2" fmla="*/ 3581400 h 3581400"/>
              <a:gd name="connsiteX3" fmla="*/ 0 w 9144000"/>
              <a:gd name="connsiteY3" fmla="*/ 3581400 h 3581400"/>
              <a:gd name="connsiteX4" fmla="*/ 0 w 9144000"/>
              <a:gd name="connsiteY4" fmla="*/ 0 h 3581400"/>
              <a:gd name="connsiteX0" fmla="*/ 0 w 9144000"/>
              <a:gd name="connsiteY0" fmla="*/ 0 h 3581400"/>
              <a:gd name="connsiteX1" fmla="*/ 9144000 w 9144000"/>
              <a:gd name="connsiteY1" fmla="*/ 0 h 3581400"/>
              <a:gd name="connsiteX2" fmla="*/ 4800600 w 9144000"/>
              <a:gd name="connsiteY2" fmla="*/ 1828800 h 3581400"/>
              <a:gd name="connsiteX3" fmla="*/ 0 w 9144000"/>
              <a:gd name="connsiteY3" fmla="*/ 3581400 h 3581400"/>
              <a:gd name="connsiteX4" fmla="*/ 0 w 9144000"/>
              <a:gd name="connsiteY4" fmla="*/ 0 h 3581400"/>
              <a:gd name="connsiteX0" fmla="*/ 0 w 9144000"/>
              <a:gd name="connsiteY0" fmla="*/ 0 h 3581400"/>
              <a:gd name="connsiteX1" fmla="*/ 9144000 w 9144000"/>
              <a:gd name="connsiteY1" fmla="*/ 0 h 3581400"/>
              <a:gd name="connsiteX2" fmla="*/ 4800600 w 9144000"/>
              <a:gd name="connsiteY2" fmla="*/ 1828800 h 3581400"/>
              <a:gd name="connsiteX3" fmla="*/ 0 w 9144000"/>
              <a:gd name="connsiteY3" fmla="*/ 3581400 h 3581400"/>
              <a:gd name="connsiteX4" fmla="*/ 0 w 9144000"/>
              <a:gd name="connsiteY4" fmla="*/ 0 h 3581400"/>
              <a:gd name="connsiteX0" fmla="*/ 0 w 9144000"/>
              <a:gd name="connsiteY0" fmla="*/ 0 h 3581400"/>
              <a:gd name="connsiteX1" fmla="*/ 9144000 w 9144000"/>
              <a:gd name="connsiteY1" fmla="*/ 0 h 3581400"/>
              <a:gd name="connsiteX2" fmla="*/ 4800600 w 9144000"/>
              <a:gd name="connsiteY2" fmla="*/ 1828800 h 3581400"/>
              <a:gd name="connsiteX3" fmla="*/ 0 w 9144000"/>
              <a:gd name="connsiteY3" fmla="*/ 3581400 h 3581400"/>
              <a:gd name="connsiteX4" fmla="*/ 0 w 9144000"/>
              <a:gd name="connsiteY4" fmla="*/ 0 h 3581400"/>
              <a:gd name="connsiteX0" fmla="*/ 0 w 9144000"/>
              <a:gd name="connsiteY0" fmla="*/ 0 h 3581400"/>
              <a:gd name="connsiteX1" fmla="*/ 9144000 w 9144000"/>
              <a:gd name="connsiteY1" fmla="*/ 0 h 3581400"/>
              <a:gd name="connsiteX2" fmla="*/ 2971800 w 9144000"/>
              <a:gd name="connsiteY2" fmla="*/ 914400 h 3581400"/>
              <a:gd name="connsiteX3" fmla="*/ 0 w 9144000"/>
              <a:gd name="connsiteY3" fmla="*/ 3581400 h 3581400"/>
              <a:gd name="connsiteX4" fmla="*/ 0 w 9144000"/>
              <a:gd name="connsiteY4" fmla="*/ 0 h 3581400"/>
              <a:gd name="connsiteX0" fmla="*/ 0 w 9144000"/>
              <a:gd name="connsiteY0" fmla="*/ 0 h 3581400"/>
              <a:gd name="connsiteX1" fmla="*/ 9144000 w 9144000"/>
              <a:gd name="connsiteY1" fmla="*/ 0 h 3581400"/>
              <a:gd name="connsiteX2" fmla="*/ 2971800 w 9144000"/>
              <a:gd name="connsiteY2" fmla="*/ 914400 h 3581400"/>
              <a:gd name="connsiteX3" fmla="*/ 0 w 9144000"/>
              <a:gd name="connsiteY3" fmla="*/ 3581400 h 3581400"/>
              <a:gd name="connsiteX4" fmla="*/ 0 w 9144000"/>
              <a:gd name="connsiteY4" fmla="*/ 0 h 3581400"/>
              <a:gd name="connsiteX0" fmla="*/ 0 w 9144000"/>
              <a:gd name="connsiteY0" fmla="*/ 0 h 3581400"/>
              <a:gd name="connsiteX1" fmla="*/ 9144000 w 9144000"/>
              <a:gd name="connsiteY1" fmla="*/ 0 h 3581400"/>
              <a:gd name="connsiteX2" fmla="*/ 2971800 w 9144000"/>
              <a:gd name="connsiteY2" fmla="*/ 914400 h 3581400"/>
              <a:gd name="connsiteX3" fmla="*/ 0 w 9144000"/>
              <a:gd name="connsiteY3" fmla="*/ 3581400 h 3581400"/>
              <a:gd name="connsiteX4" fmla="*/ 0 w 9144000"/>
              <a:gd name="connsiteY4" fmla="*/ 0 h 3581400"/>
              <a:gd name="connsiteX0" fmla="*/ 0 w 9144000"/>
              <a:gd name="connsiteY0" fmla="*/ 0 h 3581400"/>
              <a:gd name="connsiteX1" fmla="*/ 9144000 w 9144000"/>
              <a:gd name="connsiteY1" fmla="*/ 0 h 3581400"/>
              <a:gd name="connsiteX2" fmla="*/ 2971800 w 9144000"/>
              <a:gd name="connsiteY2" fmla="*/ 914400 h 3581400"/>
              <a:gd name="connsiteX3" fmla="*/ 0 w 9144000"/>
              <a:gd name="connsiteY3" fmla="*/ 3581400 h 3581400"/>
              <a:gd name="connsiteX4" fmla="*/ 0 w 9144000"/>
              <a:gd name="connsiteY4" fmla="*/ 0 h 3581400"/>
              <a:gd name="connsiteX0" fmla="*/ 0 w 9144000"/>
              <a:gd name="connsiteY0" fmla="*/ 0 h 3581400"/>
              <a:gd name="connsiteX1" fmla="*/ 9144000 w 9144000"/>
              <a:gd name="connsiteY1" fmla="*/ 0 h 3581400"/>
              <a:gd name="connsiteX2" fmla="*/ 0 w 9144000"/>
              <a:gd name="connsiteY2" fmla="*/ 3581400 h 3581400"/>
              <a:gd name="connsiteX3" fmla="*/ 0 w 9144000"/>
              <a:gd name="connsiteY3" fmla="*/ 0 h 3581400"/>
              <a:gd name="connsiteX0" fmla="*/ 0 w 9144000"/>
              <a:gd name="connsiteY0" fmla="*/ 0 h 3581400"/>
              <a:gd name="connsiteX1" fmla="*/ 9144000 w 9144000"/>
              <a:gd name="connsiteY1" fmla="*/ 0 h 3581400"/>
              <a:gd name="connsiteX2" fmla="*/ 0 w 9144000"/>
              <a:gd name="connsiteY2" fmla="*/ 3581400 h 3581400"/>
              <a:gd name="connsiteX3" fmla="*/ 0 w 9144000"/>
              <a:gd name="connsiteY3" fmla="*/ 0 h 3581400"/>
              <a:gd name="connsiteX0" fmla="*/ 0 w 9144000"/>
              <a:gd name="connsiteY0" fmla="*/ 0 h 3581400"/>
              <a:gd name="connsiteX1" fmla="*/ 9144000 w 9144000"/>
              <a:gd name="connsiteY1" fmla="*/ 0 h 3581400"/>
              <a:gd name="connsiteX2" fmla="*/ 0 w 9144000"/>
              <a:gd name="connsiteY2" fmla="*/ 3581400 h 3581400"/>
              <a:gd name="connsiteX3" fmla="*/ 0 w 9144000"/>
              <a:gd name="connsiteY3" fmla="*/ 0 h 3581400"/>
              <a:gd name="connsiteX0" fmla="*/ 0 w 9144000"/>
              <a:gd name="connsiteY0" fmla="*/ 0 h 3581400"/>
              <a:gd name="connsiteX1" fmla="*/ 9144000 w 9144000"/>
              <a:gd name="connsiteY1" fmla="*/ 0 h 3581400"/>
              <a:gd name="connsiteX2" fmla="*/ 0 w 9144000"/>
              <a:gd name="connsiteY2" fmla="*/ 3581400 h 3581400"/>
              <a:gd name="connsiteX3" fmla="*/ 0 w 9144000"/>
              <a:gd name="connsiteY3" fmla="*/ 0 h 3581400"/>
              <a:gd name="connsiteX0" fmla="*/ 0 w 9144000"/>
              <a:gd name="connsiteY0" fmla="*/ 0 h 3581400"/>
              <a:gd name="connsiteX1" fmla="*/ 9144000 w 9144000"/>
              <a:gd name="connsiteY1" fmla="*/ 0 h 3581400"/>
              <a:gd name="connsiteX2" fmla="*/ 0 w 9144000"/>
              <a:gd name="connsiteY2" fmla="*/ 3581400 h 3581400"/>
              <a:gd name="connsiteX3" fmla="*/ 0 w 9144000"/>
              <a:gd name="connsiteY3" fmla="*/ 0 h 3581400"/>
              <a:gd name="connsiteX0" fmla="*/ 0 w 9144000"/>
              <a:gd name="connsiteY0" fmla="*/ 0 h 3581400"/>
              <a:gd name="connsiteX1" fmla="*/ 9144000 w 9144000"/>
              <a:gd name="connsiteY1" fmla="*/ 0 h 3581400"/>
              <a:gd name="connsiteX2" fmla="*/ 0 w 9144000"/>
              <a:gd name="connsiteY2" fmla="*/ 3581400 h 3581400"/>
              <a:gd name="connsiteX3" fmla="*/ 0 w 9144000"/>
              <a:gd name="connsiteY3" fmla="*/ 0 h 3581400"/>
              <a:gd name="connsiteX0" fmla="*/ 0 w 9144000"/>
              <a:gd name="connsiteY0" fmla="*/ 0 h 1905000"/>
              <a:gd name="connsiteX1" fmla="*/ 9144000 w 9144000"/>
              <a:gd name="connsiteY1" fmla="*/ 0 h 1905000"/>
              <a:gd name="connsiteX2" fmla="*/ 0 w 9144000"/>
              <a:gd name="connsiteY2" fmla="*/ 1905000 h 1905000"/>
              <a:gd name="connsiteX3" fmla="*/ 0 w 9144000"/>
              <a:gd name="connsiteY3" fmla="*/ 0 h 1905000"/>
              <a:gd name="connsiteX0" fmla="*/ 0 w 9144000"/>
              <a:gd name="connsiteY0" fmla="*/ 0 h 1905000"/>
              <a:gd name="connsiteX1" fmla="*/ 9144000 w 9144000"/>
              <a:gd name="connsiteY1" fmla="*/ 0 h 1905000"/>
              <a:gd name="connsiteX2" fmla="*/ 0 w 9144000"/>
              <a:gd name="connsiteY2" fmla="*/ 1905000 h 1905000"/>
              <a:gd name="connsiteX3" fmla="*/ 0 w 9144000"/>
              <a:gd name="connsiteY3" fmla="*/ 0 h 1905000"/>
              <a:gd name="connsiteX0" fmla="*/ 0 w 9144000"/>
              <a:gd name="connsiteY0" fmla="*/ 0 h 2349500"/>
              <a:gd name="connsiteX1" fmla="*/ 9144000 w 9144000"/>
              <a:gd name="connsiteY1" fmla="*/ 0 h 2349500"/>
              <a:gd name="connsiteX2" fmla="*/ 0 w 9144000"/>
              <a:gd name="connsiteY2" fmla="*/ 1905000 h 2349500"/>
              <a:gd name="connsiteX3" fmla="*/ 0 w 9144000"/>
              <a:gd name="connsiteY3" fmla="*/ 0 h 2349500"/>
              <a:gd name="connsiteX0" fmla="*/ 0 w 9144000"/>
              <a:gd name="connsiteY0" fmla="*/ 0 h 2349500"/>
              <a:gd name="connsiteX1" fmla="*/ 9144000 w 9144000"/>
              <a:gd name="connsiteY1" fmla="*/ 0 h 2349500"/>
              <a:gd name="connsiteX2" fmla="*/ 0 w 9144000"/>
              <a:gd name="connsiteY2" fmla="*/ 1905000 h 2349500"/>
              <a:gd name="connsiteX3" fmla="*/ 0 w 9144000"/>
              <a:gd name="connsiteY3" fmla="*/ 0 h 2349500"/>
              <a:gd name="connsiteX0" fmla="*/ 0 w 9144000"/>
              <a:gd name="connsiteY0" fmla="*/ 1 h 2349501"/>
              <a:gd name="connsiteX1" fmla="*/ 9144000 w 9144000"/>
              <a:gd name="connsiteY1" fmla="*/ 1 h 2349501"/>
              <a:gd name="connsiteX2" fmla="*/ 0 w 9144000"/>
              <a:gd name="connsiteY2" fmla="*/ 1905001 h 2349501"/>
              <a:gd name="connsiteX3" fmla="*/ 0 w 9144000"/>
              <a:gd name="connsiteY3" fmla="*/ 1 h 2349501"/>
              <a:gd name="connsiteX0" fmla="*/ 0 w 9144000"/>
              <a:gd name="connsiteY0" fmla="*/ 671286 h 3020786"/>
              <a:gd name="connsiteX1" fmla="*/ 9144000 w 9144000"/>
              <a:gd name="connsiteY1" fmla="*/ 671286 h 3020786"/>
              <a:gd name="connsiteX2" fmla="*/ 0 w 9144000"/>
              <a:gd name="connsiteY2" fmla="*/ 1905001 h 3020786"/>
              <a:gd name="connsiteX3" fmla="*/ 0 w 9144000"/>
              <a:gd name="connsiteY3" fmla="*/ 671286 h 3020786"/>
              <a:gd name="connsiteX0" fmla="*/ 0 w 9144000"/>
              <a:gd name="connsiteY0" fmla="*/ -1 h 2349499"/>
              <a:gd name="connsiteX1" fmla="*/ 9144000 w 9144000"/>
              <a:gd name="connsiteY1" fmla="*/ -1 h 2349499"/>
              <a:gd name="connsiteX2" fmla="*/ 0 w 9144000"/>
              <a:gd name="connsiteY2" fmla="*/ 1233714 h 2349499"/>
              <a:gd name="connsiteX3" fmla="*/ 0 w 9144000"/>
              <a:gd name="connsiteY3" fmla="*/ -1 h 2349499"/>
              <a:gd name="connsiteX0" fmla="*/ 0 w 9144000"/>
              <a:gd name="connsiteY0" fmla="*/ 0 h 2349500"/>
              <a:gd name="connsiteX1" fmla="*/ 9144000 w 9144000"/>
              <a:gd name="connsiteY1" fmla="*/ 0 h 2349500"/>
              <a:gd name="connsiteX2" fmla="*/ 0 w 9144000"/>
              <a:gd name="connsiteY2" fmla="*/ 1233715 h 2349500"/>
              <a:gd name="connsiteX3" fmla="*/ 0 w 9144000"/>
              <a:gd name="connsiteY3" fmla="*/ 0 h 2349500"/>
              <a:gd name="connsiteX0" fmla="*/ 0 w 9144000"/>
              <a:gd name="connsiteY0" fmla="*/ 0 h 2181679"/>
              <a:gd name="connsiteX1" fmla="*/ 9144000 w 9144000"/>
              <a:gd name="connsiteY1" fmla="*/ 0 h 2181679"/>
              <a:gd name="connsiteX2" fmla="*/ 0 w 9144000"/>
              <a:gd name="connsiteY2" fmla="*/ 1233715 h 2181679"/>
              <a:gd name="connsiteX3" fmla="*/ 0 w 9144000"/>
              <a:gd name="connsiteY3" fmla="*/ 0 h 2181679"/>
              <a:gd name="connsiteX0" fmla="*/ 0 w 9144000"/>
              <a:gd name="connsiteY0" fmla="*/ 0 h 2237619"/>
              <a:gd name="connsiteX1" fmla="*/ 9144000 w 9144000"/>
              <a:gd name="connsiteY1" fmla="*/ 0 h 2237619"/>
              <a:gd name="connsiteX2" fmla="*/ 0 w 9144000"/>
              <a:gd name="connsiteY2" fmla="*/ 1233715 h 2237619"/>
              <a:gd name="connsiteX3" fmla="*/ 0 w 9144000"/>
              <a:gd name="connsiteY3" fmla="*/ 0 h 2237619"/>
              <a:gd name="connsiteX0" fmla="*/ 0 w 10439400"/>
              <a:gd name="connsiteY0" fmla="*/ 0 h 1432615"/>
              <a:gd name="connsiteX1" fmla="*/ 9144000 w 10439400"/>
              <a:gd name="connsiteY1" fmla="*/ 0 h 1432615"/>
              <a:gd name="connsiteX2" fmla="*/ 7772400 w 10439400"/>
              <a:gd name="connsiteY2" fmla="*/ 1193397 h 1432615"/>
              <a:gd name="connsiteX3" fmla="*/ 0 w 10439400"/>
              <a:gd name="connsiteY3" fmla="*/ 1233715 h 1432615"/>
              <a:gd name="connsiteX4" fmla="*/ 0 w 10439400"/>
              <a:gd name="connsiteY4" fmla="*/ 0 h 1432615"/>
              <a:gd name="connsiteX0" fmla="*/ 0 w 10668000"/>
              <a:gd name="connsiteY0" fmla="*/ 0 h 1846539"/>
              <a:gd name="connsiteX1" fmla="*/ 9144000 w 10668000"/>
              <a:gd name="connsiteY1" fmla="*/ 0 h 1846539"/>
              <a:gd name="connsiteX2" fmla="*/ 9144000 w 10668000"/>
              <a:gd name="connsiteY2" fmla="*/ 1640920 h 1846539"/>
              <a:gd name="connsiteX3" fmla="*/ 0 w 10668000"/>
              <a:gd name="connsiteY3" fmla="*/ 1233715 h 1846539"/>
              <a:gd name="connsiteX4" fmla="*/ 0 w 10668000"/>
              <a:gd name="connsiteY4" fmla="*/ 0 h 1846539"/>
              <a:gd name="connsiteX0" fmla="*/ 0 w 10668000"/>
              <a:gd name="connsiteY0" fmla="*/ 234984 h 2081523"/>
              <a:gd name="connsiteX1" fmla="*/ 9144000 w 10668000"/>
              <a:gd name="connsiteY1" fmla="*/ 234984 h 2081523"/>
              <a:gd name="connsiteX2" fmla="*/ 9144000 w 10668000"/>
              <a:gd name="connsiteY2" fmla="*/ 1875904 h 2081523"/>
              <a:gd name="connsiteX3" fmla="*/ 0 w 10668000"/>
              <a:gd name="connsiteY3" fmla="*/ 1468699 h 2081523"/>
              <a:gd name="connsiteX4" fmla="*/ 0 w 10668000"/>
              <a:gd name="connsiteY4" fmla="*/ 234984 h 2081523"/>
              <a:gd name="connsiteX0" fmla="*/ 0 w 9144000"/>
              <a:gd name="connsiteY0" fmla="*/ 234983 h 2081522"/>
              <a:gd name="connsiteX1" fmla="*/ 9144000 w 9144000"/>
              <a:gd name="connsiteY1" fmla="*/ 234983 h 2081522"/>
              <a:gd name="connsiteX2" fmla="*/ 9144000 w 9144000"/>
              <a:gd name="connsiteY2" fmla="*/ 1875903 h 2081522"/>
              <a:gd name="connsiteX3" fmla="*/ 0 w 9144000"/>
              <a:gd name="connsiteY3" fmla="*/ 1468698 h 2081522"/>
              <a:gd name="connsiteX4" fmla="*/ 0 w 9144000"/>
              <a:gd name="connsiteY4" fmla="*/ 234983 h 2081522"/>
              <a:gd name="connsiteX0" fmla="*/ 0 w 9144000"/>
              <a:gd name="connsiteY0" fmla="*/ 730583 h 2577122"/>
              <a:gd name="connsiteX1" fmla="*/ 4940300 w 9144000"/>
              <a:gd name="connsiteY1" fmla="*/ 0 h 2577122"/>
              <a:gd name="connsiteX2" fmla="*/ 9144000 w 9144000"/>
              <a:gd name="connsiteY2" fmla="*/ 730583 h 2577122"/>
              <a:gd name="connsiteX3" fmla="*/ 9144000 w 9144000"/>
              <a:gd name="connsiteY3" fmla="*/ 2371503 h 2577122"/>
              <a:gd name="connsiteX4" fmla="*/ 0 w 9144000"/>
              <a:gd name="connsiteY4" fmla="*/ 1964298 h 2577122"/>
              <a:gd name="connsiteX5" fmla="*/ 0 w 9144000"/>
              <a:gd name="connsiteY5" fmla="*/ 730583 h 2577122"/>
              <a:gd name="connsiteX0" fmla="*/ 0 w 9144000"/>
              <a:gd name="connsiteY0" fmla="*/ 730583 h 2163196"/>
              <a:gd name="connsiteX1" fmla="*/ 4940300 w 9144000"/>
              <a:gd name="connsiteY1" fmla="*/ 0 h 2163196"/>
              <a:gd name="connsiteX2" fmla="*/ 9144000 w 9144000"/>
              <a:gd name="connsiteY2" fmla="*/ 730583 h 2163196"/>
              <a:gd name="connsiteX3" fmla="*/ 9144000 w 9144000"/>
              <a:gd name="connsiteY3" fmla="*/ 1598367 h 2163196"/>
              <a:gd name="connsiteX4" fmla="*/ 0 w 9144000"/>
              <a:gd name="connsiteY4" fmla="*/ 1964298 h 2163196"/>
              <a:gd name="connsiteX5" fmla="*/ 0 w 9144000"/>
              <a:gd name="connsiteY5" fmla="*/ 730583 h 2163196"/>
              <a:gd name="connsiteX0" fmla="*/ 0 w 9144000"/>
              <a:gd name="connsiteY0" fmla="*/ 913051 h 2345664"/>
              <a:gd name="connsiteX1" fmla="*/ 4940300 w 9144000"/>
              <a:gd name="connsiteY1" fmla="*/ 182468 h 2345664"/>
              <a:gd name="connsiteX2" fmla="*/ 9144000 w 9144000"/>
              <a:gd name="connsiteY2" fmla="*/ 296129 h 2345664"/>
              <a:gd name="connsiteX3" fmla="*/ 9144000 w 9144000"/>
              <a:gd name="connsiteY3" fmla="*/ 1780835 h 2345664"/>
              <a:gd name="connsiteX4" fmla="*/ 0 w 9144000"/>
              <a:gd name="connsiteY4" fmla="*/ 2146766 h 2345664"/>
              <a:gd name="connsiteX5" fmla="*/ 0 w 9144000"/>
              <a:gd name="connsiteY5" fmla="*/ 913051 h 2345664"/>
              <a:gd name="connsiteX0" fmla="*/ 0 w 9144000"/>
              <a:gd name="connsiteY0" fmla="*/ 833404 h 2266017"/>
              <a:gd name="connsiteX1" fmla="*/ 4940300 w 9144000"/>
              <a:gd name="connsiteY1" fmla="*/ 102821 h 2266017"/>
              <a:gd name="connsiteX2" fmla="*/ 9144000 w 9144000"/>
              <a:gd name="connsiteY2" fmla="*/ 216482 h 2266017"/>
              <a:gd name="connsiteX3" fmla="*/ 9144000 w 9144000"/>
              <a:gd name="connsiteY3" fmla="*/ 1701188 h 2266017"/>
              <a:gd name="connsiteX4" fmla="*/ 0 w 9144000"/>
              <a:gd name="connsiteY4" fmla="*/ 2067119 h 2266017"/>
              <a:gd name="connsiteX5" fmla="*/ 0 w 9144000"/>
              <a:gd name="connsiteY5" fmla="*/ 833404 h 2266017"/>
              <a:gd name="connsiteX0" fmla="*/ 0 w 9144000"/>
              <a:gd name="connsiteY0" fmla="*/ 832082 h 2264695"/>
              <a:gd name="connsiteX1" fmla="*/ 3568700 w 9144000"/>
              <a:gd name="connsiteY1" fmla="*/ 102821 h 2264695"/>
              <a:gd name="connsiteX2" fmla="*/ 9144000 w 9144000"/>
              <a:gd name="connsiteY2" fmla="*/ 215160 h 2264695"/>
              <a:gd name="connsiteX3" fmla="*/ 9144000 w 9144000"/>
              <a:gd name="connsiteY3" fmla="*/ 1699866 h 2264695"/>
              <a:gd name="connsiteX4" fmla="*/ 0 w 9144000"/>
              <a:gd name="connsiteY4" fmla="*/ 2065797 h 2264695"/>
              <a:gd name="connsiteX5" fmla="*/ 0 w 9144000"/>
              <a:gd name="connsiteY5" fmla="*/ 832082 h 2264695"/>
              <a:gd name="connsiteX0" fmla="*/ 0 w 9144000"/>
              <a:gd name="connsiteY0" fmla="*/ 832082 h 2264695"/>
              <a:gd name="connsiteX1" fmla="*/ 3568700 w 9144000"/>
              <a:gd name="connsiteY1" fmla="*/ 102821 h 2264695"/>
              <a:gd name="connsiteX2" fmla="*/ 9144000 w 9144000"/>
              <a:gd name="connsiteY2" fmla="*/ 215160 h 2264695"/>
              <a:gd name="connsiteX3" fmla="*/ 9144000 w 9144000"/>
              <a:gd name="connsiteY3" fmla="*/ 1699866 h 2264695"/>
              <a:gd name="connsiteX4" fmla="*/ 0 w 9144000"/>
              <a:gd name="connsiteY4" fmla="*/ 2065797 h 2264695"/>
              <a:gd name="connsiteX5" fmla="*/ 0 w 9144000"/>
              <a:gd name="connsiteY5" fmla="*/ 832082 h 2264695"/>
              <a:gd name="connsiteX0" fmla="*/ 0 w 9144000"/>
              <a:gd name="connsiteY0" fmla="*/ 832082 h 2264695"/>
              <a:gd name="connsiteX1" fmla="*/ 3568700 w 9144000"/>
              <a:gd name="connsiteY1" fmla="*/ 102821 h 2264695"/>
              <a:gd name="connsiteX2" fmla="*/ 9144000 w 9144000"/>
              <a:gd name="connsiteY2" fmla="*/ 215160 h 2264695"/>
              <a:gd name="connsiteX3" fmla="*/ 9144000 w 9144000"/>
              <a:gd name="connsiteY3" fmla="*/ 1699866 h 2264695"/>
              <a:gd name="connsiteX4" fmla="*/ 0 w 9144000"/>
              <a:gd name="connsiteY4" fmla="*/ 2065797 h 2264695"/>
              <a:gd name="connsiteX5" fmla="*/ 0 w 9144000"/>
              <a:gd name="connsiteY5" fmla="*/ 832082 h 2264695"/>
              <a:gd name="connsiteX0" fmla="*/ 0 w 9144000"/>
              <a:gd name="connsiteY0" fmla="*/ 761553 h 2194166"/>
              <a:gd name="connsiteX1" fmla="*/ 9144000 w 9144000"/>
              <a:gd name="connsiteY1" fmla="*/ 144631 h 2194166"/>
              <a:gd name="connsiteX2" fmla="*/ 9144000 w 9144000"/>
              <a:gd name="connsiteY2" fmla="*/ 1629337 h 2194166"/>
              <a:gd name="connsiteX3" fmla="*/ 0 w 9144000"/>
              <a:gd name="connsiteY3" fmla="*/ 1995268 h 2194166"/>
              <a:gd name="connsiteX4" fmla="*/ 0 w 9144000"/>
              <a:gd name="connsiteY4" fmla="*/ 761553 h 2194166"/>
              <a:gd name="connsiteX0" fmla="*/ 0 w 9144000"/>
              <a:gd name="connsiteY0" fmla="*/ 761553 h 2442422"/>
              <a:gd name="connsiteX1" fmla="*/ 9144000 w 9144000"/>
              <a:gd name="connsiteY1" fmla="*/ 144631 h 2442422"/>
              <a:gd name="connsiteX2" fmla="*/ 9144000 w 9144000"/>
              <a:gd name="connsiteY2" fmla="*/ 1629337 h 2442422"/>
              <a:gd name="connsiteX3" fmla="*/ 0 w 9144000"/>
              <a:gd name="connsiteY3" fmla="*/ 1995268 h 2442422"/>
              <a:gd name="connsiteX4" fmla="*/ 0 w 9144000"/>
              <a:gd name="connsiteY4" fmla="*/ 761553 h 2442422"/>
              <a:gd name="connsiteX0" fmla="*/ 0 w 9144000"/>
              <a:gd name="connsiteY0" fmla="*/ 1711324 h 3392193"/>
              <a:gd name="connsiteX1" fmla="*/ 9144000 w 9144000"/>
              <a:gd name="connsiteY1" fmla="*/ 1094402 h 3392193"/>
              <a:gd name="connsiteX2" fmla="*/ 9144000 w 9144000"/>
              <a:gd name="connsiteY2" fmla="*/ 2579108 h 3392193"/>
              <a:gd name="connsiteX3" fmla="*/ 0 w 9144000"/>
              <a:gd name="connsiteY3" fmla="*/ 2945039 h 3392193"/>
              <a:gd name="connsiteX4" fmla="*/ 0 w 9144000"/>
              <a:gd name="connsiteY4" fmla="*/ 1711324 h 3392193"/>
              <a:gd name="connsiteX0" fmla="*/ 0 w 9144000"/>
              <a:gd name="connsiteY0" fmla="*/ 1711324 h 3392193"/>
              <a:gd name="connsiteX1" fmla="*/ 9144000 w 9144000"/>
              <a:gd name="connsiteY1" fmla="*/ 1094402 h 3392193"/>
              <a:gd name="connsiteX2" fmla="*/ 9144000 w 9144000"/>
              <a:gd name="connsiteY2" fmla="*/ 2579110 h 3392193"/>
              <a:gd name="connsiteX3" fmla="*/ 0 w 9144000"/>
              <a:gd name="connsiteY3" fmla="*/ 2945039 h 3392193"/>
              <a:gd name="connsiteX4" fmla="*/ 0 w 9144000"/>
              <a:gd name="connsiteY4" fmla="*/ 1711324 h 3392193"/>
              <a:gd name="connsiteX0" fmla="*/ 0 w 9144000"/>
              <a:gd name="connsiteY0" fmla="*/ 1711324 h 3392193"/>
              <a:gd name="connsiteX1" fmla="*/ 9144000 w 9144000"/>
              <a:gd name="connsiteY1" fmla="*/ 1094402 h 3392193"/>
              <a:gd name="connsiteX2" fmla="*/ 9144000 w 9144000"/>
              <a:gd name="connsiteY2" fmla="*/ 2579110 h 3392193"/>
              <a:gd name="connsiteX3" fmla="*/ 0 w 9144000"/>
              <a:gd name="connsiteY3" fmla="*/ 2945039 h 3392193"/>
              <a:gd name="connsiteX4" fmla="*/ 0 w 9144000"/>
              <a:gd name="connsiteY4" fmla="*/ 1711324 h 3392193"/>
              <a:gd name="connsiteX0" fmla="*/ 0 w 9144000"/>
              <a:gd name="connsiteY0" fmla="*/ 1711324 h 3392193"/>
              <a:gd name="connsiteX1" fmla="*/ 9144000 w 9144000"/>
              <a:gd name="connsiteY1" fmla="*/ 1094402 h 3392193"/>
              <a:gd name="connsiteX2" fmla="*/ 9144000 w 9144000"/>
              <a:gd name="connsiteY2" fmla="*/ 2879895 h 3392193"/>
              <a:gd name="connsiteX3" fmla="*/ 0 w 9144000"/>
              <a:gd name="connsiteY3" fmla="*/ 2945039 h 3392193"/>
              <a:gd name="connsiteX4" fmla="*/ 0 w 9144000"/>
              <a:gd name="connsiteY4" fmla="*/ 1711324 h 3392193"/>
              <a:gd name="connsiteX0" fmla="*/ 0 w 9154274"/>
              <a:gd name="connsiteY0" fmla="*/ 1711324 h 3392193"/>
              <a:gd name="connsiteX1" fmla="*/ 9144000 w 9154274"/>
              <a:gd name="connsiteY1" fmla="*/ 1094402 h 3392193"/>
              <a:gd name="connsiteX2" fmla="*/ 9154274 w 9154274"/>
              <a:gd name="connsiteY2" fmla="*/ 2961568 h 3392193"/>
              <a:gd name="connsiteX3" fmla="*/ 0 w 9154274"/>
              <a:gd name="connsiteY3" fmla="*/ 2945039 h 3392193"/>
              <a:gd name="connsiteX4" fmla="*/ 0 w 9154274"/>
              <a:gd name="connsiteY4" fmla="*/ 1711324 h 3392193"/>
              <a:gd name="connsiteX0" fmla="*/ 0 w 9154274"/>
              <a:gd name="connsiteY0" fmla="*/ 1711324 h 3392193"/>
              <a:gd name="connsiteX1" fmla="*/ 9144000 w 9154274"/>
              <a:gd name="connsiteY1" fmla="*/ 1094402 h 3392193"/>
              <a:gd name="connsiteX2" fmla="*/ 9154274 w 9154274"/>
              <a:gd name="connsiteY2" fmla="*/ 3010571 h 3392193"/>
              <a:gd name="connsiteX3" fmla="*/ 0 w 9154274"/>
              <a:gd name="connsiteY3" fmla="*/ 2945039 h 3392193"/>
              <a:gd name="connsiteX4" fmla="*/ 0 w 9154274"/>
              <a:gd name="connsiteY4" fmla="*/ 1711324 h 339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4274" h="3392193">
                <a:moveTo>
                  <a:pt x="0" y="1711324"/>
                </a:moveTo>
                <a:cubicBezTo>
                  <a:pt x="513708" y="3392193"/>
                  <a:pt x="5445303" y="0"/>
                  <a:pt x="9144000" y="1094402"/>
                </a:cubicBezTo>
                <a:cubicBezTo>
                  <a:pt x="9147425" y="1716791"/>
                  <a:pt x="9150849" y="2388182"/>
                  <a:pt x="9154274" y="3010571"/>
                </a:cubicBezTo>
                <a:lnTo>
                  <a:pt x="0" y="2945039"/>
                </a:lnTo>
                <a:lnTo>
                  <a:pt x="0" y="1711324"/>
                </a:lnTo>
                <a:close/>
              </a:path>
            </a:pathLst>
          </a:custGeom>
          <a:solidFill>
            <a:srgbClr val="006A52"/>
          </a:solidFill>
          <a:ln w="9525">
            <a:solidFill>
              <a:srgbClr val="006A52"/>
            </a:solidFill>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9"/>
          <p:cNvSpPr>
            <a:spLocks/>
          </p:cNvSpPr>
          <p:nvPr userDrawn="1"/>
        </p:nvSpPr>
        <p:spPr bwMode="auto">
          <a:xfrm flipH="1">
            <a:off x="1143000" y="-762000"/>
            <a:ext cx="8001000" cy="2590800"/>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8"/>
          <p:cNvSpPr>
            <a:spLocks/>
          </p:cNvSpPr>
          <p:nvPr userDrawn="1"/>
        </p:nvSpPr>
        <p:spPr bwMode="auto">
          <a:xfrm flipH="1">
            <a:off x="1600200" y="-762000"/>
            <a:ext cx="7543800" cy="2438400"/>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9"/>
          <p:cNvSpPr>
            <a:spLocks/>
          </p:cNvSpPr>
          <p:nvPr userDrawn="1"/>
        </p:nvSpPr>
        <p:spPr bwMode="auto">
          <a:xfrm flipV="1">
            <a:off x="0" y="3048000"/>
            <a:ext cx="8839200" cy="3429000"/>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8"/>
          <p:cNvSpPr>
            <a:spLocks/>
          </p:cNvSpPr>
          <p:nvPr userDrawn="1"/>
        </p:nvSpPr>
        <p:spPr bwMode="auto">
          <a:xfrm flipV="1">
            <a:off x="-1" y="3021106"/>
            <a:ext cx="8334103" cy="3227294"/>
          </a:xfrm>
          <a:custGeom>
            <a:avLst/>
            <a:gdLst/>
            <a:ahLst/>
            <a:cxnLst>
              <a:cxn ang="0">
                <a:pos x="0" y="2527"/>
              </a:cxn>
              <a:cxn ang="0">
                <a:pos x="6913" y="3360"/>
              </a:cxn>
              <a:cxn ang="0">
                <a:pos x="0" y="2144"/>
              </a:cxn>
              <a:cxn ang="0">
                <a:pos x="0" y="2527"/>
              </a:cxn>
            </a:cxnLst>
            <a:rect l="0" t="0" r="r" b="b"/>
            <a:pathLst>
              <a:path w="6913" h="3360">
                <a:moveTo>
                  <a:pt x="0" y="2527"/>
                </a:moveTo>
                <a:cubicBezTo>
                  <a:pt x="5458" y="360"/>
                  <a:pt x="6913" y="3360"/>
                  <a:pt x="6913" y="3360"/>
                </a:cubicBezTo>
                <a:cubicBezTo>
                  <a:pt x="6913" y="3360"/>
                  <a:pt x="5593" y="0"/>
                  <a:pt x="0" y="2144"/>
                </a:cubicBezTo>
                <a:cubicBezTo>
                  <a:pt x="0" y="2144"/>
                  <a:pt x="0" y="2197"/>
                  <a:pt x="0" y="2527"/>
                </a:cubicBezTo>
                <a:close/>
              </a:path>
            </a:pathLst>
          </a:custGeom>
          <a:solidFill>
            <a:schemeClr val="accent4">
              <a:alpha val="54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ransition xmlns:p14="http://schemas.microsoft.com/office/powerpoint/2010/mai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58906"/>
            <a:ext cx="3602039" cy="1162050"/>
          </a:xfrm>
        </p:spPr>
        <p:txBody>
          <a:bodyPr anchor="b">
            <a:normAutofit/>
          </a:bodyPr>
          <a:lstStyle>
            <a:lvl1pPr algn="ctr">
              <a:defRPr sz="3600" b="1"/>
            </a:lvl1pPr>
          </a:lstStyle>
          <a:p>
            <a:r>
              <a:rPr lang="en-US" smtClean="0"/>
              <a:t>Click to edit Master title style</a:t>
            </a:r>
            <a:endParaRPr/>
          </a:p>
        </p:txBody>
      </p:sp>
      <p:sp>
        <p:nvSpPr>
          <p:cNvPr id="3" name="Content Placeholder 2"/>
          <p:cNvSpPr>
            <a:spLocks noGrp="1"/>
          </p:cNvSpPr>
          <p:nvPr>
            <p:ph idx="1"/>
          </p:nvPr>
        </p:nvSpPr>
        <p:spPr>
          <a:xfrm>
            <a:off x="4473388" y="273051"/>
            <a:ext cx="4206240" cy="5778500"/>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Text Placeholder 3"/>
          <p:cNvSpPr>
            <a:spLocks noGrp="1"/>
          </p:cNvSpPr>
          <p:nvPr>
            <p:ph type="body" sz="half" idx="2"/>
          </p:nvPr>
        </p:nvSpPr>
        <p:spPr>
          <a:xfrm>
            <a:off x="457199" y="1905001"/>
            <a:ext cx="3602039" cy="3733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71129" y="6356350"/>
            <a:ext cx="2133600" cy="365125"/>
          </a:xfrm>
          <a:prstGeom prst="rect">
            <a:avLst/>
          </a:prstGeom>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9E519841-B96A-4DD9-B158-9961937F6A4E}" type="slidenum">
              <a:rPr/>
              <a:pPr/>
              <a:t>‹#›</a:t>
            </a:fld>
            <a:endParaRPr dirty="0"/>
          </a:p>
        </p:txBody>
      </p:sp>
    </p:spTree>
  </p:cSld>
  <p:clrMapOvr>
    <a:masterClrMapping/>
  </p:clrMapOvr>
  <p:transition xmlns:p14="http://schemas.microsoft.com/office/powerpoint/2010/mai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1178859"/>
            <a:ext cx="9144000" cy="45291"/>
            <a:chOff x="0" y="1613647"/>
            <a:chExt cx="9144000" cy="45291"/>
          </a:xfrm>
        </p:grpSpPr>
        <p:cxnSp>
          <p:nvCxnSpPr>
            <p:cNvPr id="10" name="Straight Connector 9"/>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0" y="5715000"/>
            <a:ext cx="9144000" cy="45291"/>
            <a:chOff x="0" y="1613647"/>
            <a:chExt cx="9144000" cy="45291"/>
          </a:xfrm>
        </p:grpSpPr>
        <p:cxnSp>
          <p:nvCxnSpPr>
            <p:cNvPr id="13" name="Straight Connector 12"/>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57200" y="1524000"/>
            <a:ext cx="3581400" cy="1252538"/>
          </a:xfrm>
        </p:spPr>
        <p:txBody>
          <a:bodyPr anchor="b">
            <a:normAutofit/>
          </a:bodyPr>
          <a:lstStyle>
            <a:lvl1pPr algn="l">
              <a:defRPr sz="3600" b="1"/>
            </a:lvl1pPr>
          </a:lstStyle>
          <a:p>
            <a:r>
              <a:rPr lang="en-US" smtClean="0"/>
              <a:t>Click to edit Master title style</a:t>
            </a:r>
            <a:endParaRPr/>
          </a:p>
        </p:txBody>
      </p:sp>
      <p:sp>
        <p:nvSpPr>
          <p:cNvPr id="4" name="Text Placeholder 3"/>
          <p:cNvSpPr>
            <a:spLocks noGrp="1"/>
          </p:cNvSpPr>
          <p:nvPr>
            <p:ph type="body" sz="half" idx="2"/>
          </p:nvPr>
        </p:nvSpPr>
        <p:spPr>
          <a:xfrm>
            <a:off x="457200" y="2895600"/>
            <a:ext cx="3581400" cy="2438400"/>
          </a:xfrm>
        </p:spPr>
        <p:txBody>
          <a:bodyPr>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571129" y="6356350"/>
            <a:ext cx="2133600" cy="365125"/>
          </a:xfrm>
          <a:prstGeom prst="rect">
            <a:avLst/>
          </a:prstGeom>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9E519841-B96A-4DD9-B158-9961937F6A4E}" type="slidenum">
              <a:rPr/>
              <a:pPr/>
              <a:t>‹#›</a:t>
            </a:fld>
            <a:endParaRPr dirty="0"/>
          </a:p>
        </p:txBody>
      </p:sp>
      <p:sp>
        <p:nvSpPr>
          <p:cNvPr id="8" name="Oval 7"/>
          <p:cNvSpPr>
            <a:spLocks noChangeAspect="1"/>
          </p:cNvSpPr>
          <p:nvPr/>
        </p:nvSpPr>
        <p:spPr>
          <a:xfrm>
            <a:off x="4285131" y="1116106"/>
            <a:ext cx="4724400" cy="4724400"/>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dirty="0">
              <a:solidFill>
                <a:schemeClr val="lt1"/>
              </a:solidFill>
              <a:latin typeface="+mn-lt"/>
              <a:ea typeface="+mn-ea"/>
              <a:cs typeface="+mn-cs"/>
            </a:endParaRPr>
          </a:p>
        </p:txBody>
      </p:sp>
      <p:sp>
        <p:nvSpPr>
          <p:cNvPr id="3" name="Picture Placeholder 2"/>
          <p:cNvSpPr>
            <a:spLocks noGrp="1"/>
          </p:cNvSpPr>
          <p:nvPr>
            <p:ph type="pic" idx="1"/>
          </p:nvPr>
        </p:nvSpPr>
        <p:spPr>
          <a:xfrm>
            <a:off x="4473386" y="1148001"/>
            <a:ext cx="4434840" cy="4434987"/>
          </a:xfrm>
          <a:prstGeom prst="ellipse">
            <a:avLst/>
          </a:prstGeom>
          <a:effectLst>
            <a:innerShdw blurRad="63500" dist="50800" dir="18900000">
              <a:prstClr val="black">
                <a:alpha val="30000"/>
              </a:prstClr>
            </a:innerShdw>
          </a:effectLst>
        </p:spPr>
        <p:txBody>
          <a:bodyPr vert="horz" lIns="91440" tIns="45720" rIns="91440" bIns="45720" rtlCol="0">
            <a:normAutofit/>
          </a:bodyPr>
          <a:lstStyle>
            <a:lvl1pPr marL="342900" indent="-342900" algn="r" defTabSz="914400" rtl="0" eaLnBrk="1" latinLnBrk="0" hangingPunct="1">
              <a:spcBef>
                <a:spcPct val="20000"/>
              </a:spcBef>
              <a:buClr>
                <a:schemeClr val="accent1"/>
              </a:buClr>
              <a:buSzPct val="90000"/>
              <a:buFont typeface="Wingdings" pitchFamily="2" charset="2"/>
              <a:buNone/>
              <a:defRPr sz="18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6571129" y="6356350"/>
            <a:ext cx="2133600" cy="365125"/>
          </a:xfrm>
          <a:prstGeom prst="rect">
            <a:avLst/>
          </a:prstGeom>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9E519841-B96A-4DD9-B158-9961937F6A4E}" type="slidenum">
              <a:rPr/>
              <a:pPr/>
              <a:t>‹#›</a:t>
            </a:fld>
            <a:endParaRPr dirty="0"/>
          </a:p>
        </p:txBody>
      </p:sp>
      <p:grpSp>
        <p:nvGrpSpPr>
          <p:cNvPr id="7" name="Group 6"/>
          <p:cNvGrpSpPr/>
          <p:nvPr/>
        </p:nvGrpSpPr>
        <p:grpSpPr>
          <a:xfrm>
            <a:off x="0" y="1584169"/>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6500" y="609600"/>
            <a:ext cx="1587500" cy="55165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57200" y="609600"/>
            <a:ext cx="6629400" cy="5516563"/>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a:xfrm>
            <a:off x="7556499" y="6356350"/>
            <a:ext cx="1148229" cy="365125"/>
          </a:xfrm>
          <a:prstGeom prst="rect">
            <a:avLst/>
          </a:prstGeom>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9E519841-B96A-4DD9-B158-9961937F6A4E}" type="slidenum">
              <a:rPr/>
              <a:pPr/>
              <a:t>‹#›</a:t>
            </a:fld>
            <a:endParaRPr dirty="0"/>
          </a:p>
        </p:txBody>
      </p:sp>
      <p:grpSp>
        <p:nvGrpSpPr>
          <p:cNvPr id="7" name="Group 6"/>
          <p:cNvGrpSpPr/>
          <p:nvPr/>
        </p:nvGrpSpPr>
        <p:grpSpPr>
          <a:xfrm rot="5400000">
            <a:off x="4065260" y="3406355"/>
            <a:ext cx="6858000" cy="45291"/>
            <a:chOff x="0" y="1613647"/>
            <a:chExt cx="9144000" cy="45291"/>
          </a:xfrm>
        </p:grpSpPr>
        <p:cxnSp>
          <p:nvCxnSpPr>
            <p:cNvPr id="8" name="Straight Connector 7"/>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1pPr marL="342900" indent="-342900">
              <a:spcBef>
                <a:spcPts val="2000"/>
              </a:spcBef>
              <a:buClr>
                <a:srgbClr val="020592"/>
              </a:buClr>
              <a:defRPr lang="en-US" sz="2400" b="1" kern="1200" dirty="0" smtClean="0">
                <a:solidFill>
                  <a:schemeClr val="bg1"/>
                </a:solidFill>
                <a:effectLst/>
                <a:latin typeface="+mn-lt"/>
                <a:ea typeface="+mn-ea"/>
                <a:cs typeface="+mn-cs"/>
              </a:defRPr>
            </a:lvl1pPr>
            <a:lvl2pPr marL="685800" indent="-336550">
              <a:spcBef>
                <a:spcPts val="600"/>
              </a:spcBef>
              <a:buClr>
                <a:srgbClr val="020592"/>
              </a:buClr>
              <a:buFont typeface="Wingdings" panose="05000000000000000000" pitchFamily="2" charset="2"/>
              <a:buChar char="Ø"/>
              <a:defRPr lang="en-US" sz="2200" b="1" kern="1200" dirty="0" smtClean="0">
                <a:solidFill>
                  <a:schemeClr val="bg1"/>
                </a:solidFill>
                <a:effectLst/>
                <a:latin typeface="+mn-lt"/>
                <a:ea typeface="+mn-ea"/>
                <a:cs typeface="+mn-cs"/>
              </a:defRPr>
            </a:lvl2pPr>
            <a:lvl3pPr marL="1035050" indent="-349250">
              <a:spcBef>
                <a:spcPts val="600"/>
              </a:spcBef>
              <a:buClr>
                <a:srgbClr val="020592"/>
              </a:buClr>
              <a:buFont typeface="Wingdings" panose="05000000000000000000" pitchFamily="2" charset="2"/>
              <a:buChar char="§"/>
              <a:defRPr lang="en-US" sz="2000" b="1" kern="1200" dirty="0" smtClean="0">
                <a:solidFill>
                  <a:schemeClr val="bg1"/>
                </a:solidFill>
                <a:effectLst/>
                <a:latin typeface="+mn-lt"/>
                <a:ea typeface="+mn-ea"/>
                <a:cs typeface="+mn-cs"/>
              </a:defRPr>
            </a:lvl3pPr>
            <a:lvl4pPr marL="1371600" indent="-336550">
              <a:spcBef>
                <a:spcPts val="600"/>
              </a:spcBef>
              <a:buClr>
                <a:srgbClr val="020592"/>
              </a:buClr>
              <a:buFont typeface="Courier New" panose="02070309020205020404" pitchFamily="49" charset="0"/>
              <a:buChar char="o"/>
              <a:defRPr lang="en-US" sz="1800" b="1" kern="1200" dirty="0" smtClean="0">
                <a:solidFill>
                  <a:schemeClr val="bg1"/>
                </a:solidFill>
                <a:effectLst/>
                <a:latin typeface="+mn-lt"/>
                <a:ea typeface="+mn-ea"/>
                <a:cs typeface="+mn-cs"/>
              </a:defRPr>
            </a:lvl4pPr>
            <a:lvl5pPr marL="1720850" indent="-349250">
              <a:spcBef>
                <a:spcPts val="600"/>
              </a:spcBef>
              <a:buClr>
                <a:srgbClr val="020592"/>
              </a:buClr>
              <a:buFont typeface="Wingdings" panose="05000000000000000000" pitchFamily="2" charset="2"/>
              <a:buChar char="q"/>
              <a:defRPr sz="1800" b="1" kern="1200" dirty="0">
                <a:solidFill>
                  <a:schemeClr val="bg1"/>
                </a:solidFill>
                <a:effectLst/>
                <a:latin typeface="+mn-lt"/>
                <a:ea typeface="+mn-ea"/>
                <a:cs typeface="+mn-cs"/>
              </a:defRPr>
            </a:lvl5pPr>
          </a:lstStyle>
          <a:p>
            <a:pPr marL="342900" lvl="0" indent="-342900" algn="l" defTabSz="914400" rtl="0" eaLnBrk="1" latinLnBrk="0" hangingPunct="1">
              <a:spcBef>
                <a:spcPct val="20000"/>
              </a:spcBef>
              <a:buClr>
                <a:srgbClr val="006A52"/>
              </a:buClr>
              <a:buSzPct val="90000"/>
              <a:buFont typeface="Wingdings" pitchFamily="2" charset="2"/>
              <a:buChar char=""/>
            </a:pPr>
            <a:r>
              <a:rPr lang="en-US" dirty="0" smtClean="0"/>
              <a:t>Click to edit Master text styles</a:t>
            </a:r>
          </a:p>
          <a:p>
            <a:pPr marL="685800" lvl="1" indent="-336550" algn="l" defTabSz="914400" rtl="0" eaLnBrk="1" latinLnBrk="0" hangingPunct="1">
              <a:spcBef>
                <a:spcPct val="20000"/>
              </a:spcBef>
              <a:buClr>
                <a:srgbClr val="79C000"/>
              </a:buClr>
              <a:buSzPct val="90000"/>
              <a:buFont typeface="Wingdings" pitchFamily="2" charset="2"/>
              <a:buChar char=""/>
            </a:pPr>
            <a:r>
              <a:rPr lang="en-US" dirty="0" smtClean="0"/>
              <a:t>Second level</a:t>
            </a:r>
          </a:p>
          <a:p>
            <a:pPr marL="1035050" lvl="2" indent="-349250" algn="l" defTabSz="914400" rtl="0" eaLnBrk="1" latinLnBrk="0" hangingPunct="1">
              <a:spcBef>
                <a:spcPct val="20000"/>
              </a:spcBef>
              <a:buClr>
                <a:srgbClr val="D0DF00"/>
              </a:buClr>
              <a:buSzPct val="90000"/>
              <a:buFont typeface="Wingdings" pitchFamily="2" charset="2"/>
              <a:buChar char=""/>
            </a:pPr>
            <a:r>
              <a:rPr lang="en-US" dirty="0" smtClean="0"/>
              <a:t>Third level</a:t>
            </a:r>
          </a:p>
          <a:p>
            <a:pPr marL="1371600" lvl="3" indent="-336550" algn="l" defTabSz="914400" rtl="0" eaLnBrk="1" latinLnBrk="0" hangingPunct="1">
              <a:spcBef>
                <a:spcPct val="20000"/>
              </a:spcBef>
              <a:buClr>
                <a:schemeClr val="accent2"/>
              </a:buClr>
              <a:buSzPct val="90000"/>
              <a:buFont typeface="Wingdings" pitchFamily="2" charset="2"/>
              <a:buChar char=""/>
            </a:pPr>
            <a:r>
              <a:rPr lang="en-US" dirty="0" smtClean="0"/>
              <a:t>Fourth level</a:t>
            </a:r>
          </a:p>
          <a:p>
            <a:pPr marL="1720850" lvl="4" indent="-349250" algn="l" defTabSz="914400" rtl="0" eaLnBrk="1" latinLnBrk="0" hangingPunct="1">
              <a:spcBef>
                <a:spcPct val="20000"/>
              </a:spcBef>
              <a:buClr>
                <a:schemeClr val="accent1"/>
              </a:buClr>
              <a:buSzPct val="90000"/>
              <a:buFont typeface="Wingdings" pitchFamily="2" charset="2"/>
              <a:buChar char=""/>
            </a:pPr>
            <a:r>
              <a:rPr lang="en-US" dirty="0" smtClean="0"/>
              <a:t>Fifth level</a:t>
            </a:r>
            <a:endParaRPr dirty="0"/>
          </a:p>
        </p:txBody>
      </p:sp>
      <p:grpSp>
        <p:nvGrpSpPr>
          <p:cNvPr id="7" name="Group 10"/>
          <p:cNvGrpSpPr/>
          <p:nvPr/>
        </p:nvGrpSpPr>
        <p:grpSpPr>
          <a:xfrm>
            <a:off x="0" y="1584169"/>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sp>
        <p:nvSpPr>
          <p:cNvPr id="16" name="Footer Placeholder 15"/>
          <p:cNvSpPr>
            <a:spLocks noGrp="1"/>
          </p:cNvSpPr>
          <p:nvPr>
            <p:ph type="ftr" sz="quarter" idx="11"/>
          </p:nvPr>
        </p:nvSpPr>
        <p:spPr/>
        <p:txBody>
          <a:bodyPr/>
          <a:lstStyle/>
          <a:p>
            <a:endParaRPr lang="en-US" dirty="0"/>
          </a:p>
        </p:txBody>
      </p:sp>
      <p:sp>
        <p:nvSpPr>
          <p:cNvPr id="17" name="Slide Number Placeholder 16"/>
          <p:cNvSpPr>
            <a:spLocks noGrp="1"/>
          </p:cNvSpPr>
          <p:nvPr>
            <p:ph type="sldNum" sz="quarter" idx="12"/>
          </p:nvPr>
        </p:nvSpPr>
        <p:spPr>
          <a:xfrm>
            <a:off x="8229600" y="6248400"/>
            <a:ext cx="609600" cy="365125"/>
          </a:xfrm>
        </p:spPr>
        <p:txBody>
          <a:bodyPr/>
          <a:lstStyle>
            <a:lvl1pPr>
              <a:defRPr sz="1400" baseline="0">
                <a:solidFill>
                  <a:schemeClr val="bg1"/>
                </a:solidFill>
              </a:defRPr>
            </a:lvl1pPr>
          </a:lstStyle>
          <a:p>
            <a:fld id="{9E519841-B96A-4DD9-B158-9961937F6A4E}" type="slidenum">
              <a:rPr lang="en-US" smtClean="0"/>
              <a:pPr/>
              <a:t>‹#›</a:t>
            </a:fld>
            <a:endParaRPr lang="en-US" dirty="0"/>
          </a:p>
        </p:txBody>
      </p:sp>
    </p:spTree>
  </p:cSld>
  <p:clrMapOvr>
    <a:masterClrMapping/>
  </p:clrMapOvr>
  <p:transition xmlns:p14="http://schemas.microsoft.com/office/powerpoint/2010/mai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1pPr marL="342900" indent="-342900">
              <a:spcBef>
                <a:spcPts val="2000"/>
              </a:spcBef>
              <a:buClr>
                <a:srgbClr val="020592"/>
              </a:buClr>
              <a:defRPr lang="en-US" sz="2400" b="1" kern="1200" dirty="0" smtClean="0">
                <a:solidFill>
                  <a:schemeClr val="bg1"/>
                </a:solidFill>
                <a:effectLst/>
                <a:latin typeface="+mn-lt"/>
                <a:ea typeface="+mn-ea"/>
                <a:cs typeface="+mn-cs"/>
              </a:defRPr>
            </a:lvl1pPr>
            <a:lvl2pPr marL="685800" indent="-336550">
              <a:spcBef>
                <a:spcPts val="600"/>
              </a:spcBef>
              <a:buClr>
                <a:srgbClr val="020592"/>
              </a:buClr>
              <a:buFont typeface="Wingdings" panose="05000000000000000000" pitchFamily="2" charset="2"/>
              <a:buChar char="Ø"/>
              <a:defRPr lang="en-US" sz="2200" b="1" kern="1200" dirty="0" smtClean="0">
                <a:solidFill>
                  <a:schemeClr val="bg1"/>
                </a:solidFill>
                <a:effectLst/>
                <a:latin typeface="+mn-lt"/>
                <a:ea typeface="+mn-ea"/>
                <a:cs typeface="+mn-cs"/>
              </a:defRPr>
            </a:lvl2pPr>
            <a:lvl3pPr marL="1035050" indent="-349250">
              <a:spcBef>
                <a:spcPts val="600"/>
              </a:spcBef>
              <a:buClr>
                <a:srgbClr val="020592"/>
              </a:buClr>
              <a:buFont typeface="Wingdings" panose="05000000000000000000" pitchFamily="2" charset="2"/>
              <a:buChar char="§"/>
              <a:defRPr lang="en-US" sz="2000" b="1" kern="1200" dirty="0" smtClean="0">
                <a:solidFill>
                  <a:schemeClr val="bg1"/>
                </a:solidFill>
                <a:effectLst/>
                <a:latin typeface="+mn-lt"/>
                <a:ea typeface="+mn-ea"/>
                <a:cs typeface="+mn-cs"/>
              </a:defRPr>
            </a:lvl3pPr>
            <a:lvl4pPr marL="1371600" indent="-336550">
              <a:spcBef>
                <a:spcPts val="600"/>
              </a:spcBef>
              <a:buClr>
                <a:srgbClr val="020592"/>
              </a:buClr>
              <a:buFont typeface="Courier New" panose="02070309020205020404" pitchFamily="49" charset="0"/>
              <a:buChar char="o"/>
              <a:defRPr lang="en-US" sz="1800" b="1" kern="1200" dirty="0" smtClean="0">
                <a:solidFill>
                  <a:schemeClr val="bg1"/>
                </a:solidFill>
                <a:effectLst/>
                <a:latin typeface="+mn-lt"/>
                <a:ea typeface="+mn-ea"/>
                <a:cs typeface="+mn-cs"/>
              </a:defRPr>
            </a:lvl4pPr>
            <a:lvl5pPr marL="1720850" indent="-349250">
              <a:spcBef>
                <a:spcPts val="600"/>
              </a:spcBef>
              <a:buClr>
                <a:srgbClr val="020592"/>
              </a:buClr>
              <a:buFont typeface="Wingdings" panose="05000000000000000000" pitchFamily="2" charset="2"/>
              <a:buChar char="q"/>
              <a:defRPr sz="1800" b="1" kern="1200" dirty="0">
                <a:solidFill>
                  <a:schemeClr val="bg1"/>
                </a:solidFill>
                <a:effectLst/>
                <a:latin typeface="+mn-lt"/>
                <a:ea typeface="+mn-ea"/>
                <a:cs typeface="+mn-cs"/>
              </a:defRPr>
            </a:lvl5pPr>
          </a:lstStyle>
          <a:p>
            <a:pPr marL="342900" lvl="0" indent="-342900" algn="l" defTabSz="914400" rtl="0" eaLnBrk="1" latinLnBrk="0" hangingPunct="1">
              <a:spcBef>
                <a:spcPct val="20000"/>
              </a:spcBef>
              <a:buClr>
                <a:srgbClr val="006A52"/>
              </a:buClr>
              <a:buSzPct val="90000"/>
              <a:buFont typeface="Wingdings" pitchFamily="2" charset="2"/>
              <a:buChar char=""/>
            </a:pPr>
            <a:r>
              <a:rPr lang="en-US" dirty="0" smtClean="0"/>
              <a:t>Click to edit Master text styles</a:t>
            </a:r>
          </a:p>
          <a:p>
            <a:pPr marL="685800" lvl="1" indent="-336550" algn="l" defTabSz="914400" rtl="0" eaLnBrk="1" latinLnBrk="0" hangingPunct="1">
              <a:spcBef>
                <a:spcPct val="20000"/>
              </a:spcBef>
              <a:buClr>
                <a:srgbClr val="79C000"/>
              </a:buClr>
              <a:buSzPct val="90000"/>
              <a:buFont typeface="Wingdings" pitchFamily="2" charset="2"/>
              <a:buChar char=""/>
            </a:pPr>
            <a:r>
              <a:rPr lang="en-US" dirty="0" smtClean="0"/>
              <a:t>Second level</a:t>
            </a:r>
          </a:p>
          <a:p>
            <a:pPr marL="1035050" lvl="2" indent="-349250" algn="l" defTabSz="914400" rtl="0" eaLnBrk="1" latinLnBrk="0" hangingPunct="1">
              <a:spcBef>
                <a:spcPct val="20000"/>
              </a:spcBef>
              <a:buClr>
                <a:srgbClr val="D0DF00"/>
              </a:buClr>
              <a:buSzPct val="90000"/>
              <a:buFont typeface="Wingdings" pitchFamily="2" charset="2"/>
              <a:buChar char=""/>
            </a:pPr>
            <a:r>
              <a:rPr lang="en-US" dirty="0" smtClean="0"/>
              <a:t>Third level</a:t>
            </a:r>
          </a:p>
          <a:p>
            <a:pPr marL="1371600" lvl="3" indent="-336550" algn="l" defTabSz="914400" rtl="0" eaLnBrk="1" latinLnBrk="0" hangingPunct="1">
              <a:spcBef>
                <a:spcPct val="20000"/>
              </a:spcBef>
              <a:buClr>
                <a:schemeClr val="accent2"/>
              </a:buClr>
              <a:buSzPct val="90000"/>
              <a:buFont typeface="Wingdings" pitchFamily="2" charset="2"/>
              <a:buChar char=""/>
            </a:pPr>
            <a:r>
              <a:rPr lang="en-US" dirty="0" smtClean="0"/>
              <a:t>Fourth level</a:t>
            </a:r>
          </a:p>
          <a:p>
            <a:pPr marL="1720850" lvl="4" indent="-349250" algn="l" defTabSz="914400" rtl="0" eaLnBrk="1" latinLnBrk="0" hangingPunct="1">
              <a:spcBef>
                <a:spcPct val="20000"/>
              </a:spcBef>
              <a:buClr>
                <a:schemeClr val="accent1"/>
              </a:buClr>
              <a:buSzPct val="90000"/>
              <a:buFont typeface="Wingdings" pitchFamily="2" charset="2"/>
              <a:buChar char=""/>
            </a:pPr>
            <a:r>
              <a:rPr lang="en-US" dirty="0" smtClean="0"/>
              <a:t>Fifth level</a:t>
            </a:r>
            <a:endParaRPr dirty="0"/>
          </a:p>
        </p:txBody>
      </p:sp>
      <p:grpSp>
        <p:nvGrpSpPr>
          <p:cNvPr id="7" name="Group 10"/>
          <p:cNvGrpSpPr/>
          <p:nvPr/>
        </p:nvGrpSpPr>
        <p:grpSpPr>
          <a:xfrm>
            <a:off x="0" y="1584169"/>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sp>
        <p:nvSpPr>
          <p:cNvPr id="16" name="Footer Placeholder 15"/>
          <p:cNvSpPr>
            <a:spLocks noGrp="1"/>
          </p:cNvSpPr>
          <p:nvPr>
            <p:ph type="ftr" sz="quarter" idx="11"/>
          </p:nvPr>
        </p:nvSpPr>
        <p:spPr/>
        <p:txBody>
          <a:bodyPr/>
          <a:lstStyle/>
          <a:p>
            <a:endParaRPr lang="en-US" dirty="0"/>
          </a:p>
        </p:txBody>
      </p:sp>
      <p:sp>
        <p:nvSpPr>
          <p:cNvPr id="17" name="Slide Number Placeholder 16"/>
          <p:cNvSpPr>
            <a:spLocks noGrp="1"/>
          </p:cNvSpPr>
          <p:nvPr>
            <p:ph type="sldNum" sz="quarter" idx="12"/>
          </p:nvPr>
        </p:nvSpPr>
        <p:spPr>
          <a:xfrm>
            <a:off x="8229600" y="6248400"/>
            <a:ext cx="609600" cy="365125"/>
          </a:xfrm>
        </p:spPr>
        <p:txBody>
          <a:bodyPr/>
          <a:lstStyle>
            <a:lvl1pPr>
              <a:defRPr sz="1400" baseline="0">
                <a:solidFill>
                  <a:schemeClr val="bg1"/>
                </a:solidFill>
              </a:defRPr>
            </a:lvl1pPr>
          </a:lstStyle>
          <a:p>
            <a:fld id="{9E519841-B96A-4DD9-B158-9961937F6A4E}" type="slidenum">
              <a:rPr lang="en-US" smtClean="0"/>
              <a:pPr/>
              <a:t>‹#›</a:t>
            </a:fld>
            <a:endParaRPr lang="en-US" dirty="0"/>
          </a:p>
        </p:txBody>
      </p:sp>
    </p:spTree>
    <p:extLst>
      <p:ext uri="{BB962C8B-B14F-4D97-AF65-F5344CB8AC3E}">
        <p14:creationId xmlns:p14="http://schemas.microsoft.com/office/powerpoint/2010/main" val="3471616262"/>
      </p:ext>
    </p:extLst>
  </p:cSld>
  <p:clrMapOvr>
    <a:masterClrMapping/>
  </p:clrMapOvr>
  <p:transition xmlns:p14="http://schemas.microsoft.com/office/powerpoint/2010/mai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6" name="Group 6"/>
          <p:cNvGrpSpPr/>
          <p:nvPr/>
        </p:nvGrpSpPr>
        <p:grpSpPr>
          <a:xfrm>
            <a:off x="0" y="1461247"/>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grpSp>
        <p:nvGrpSpPr>
          <p:cNvPr id="7" name="Group 9"/>
          <p:cNvGrpSpPr/>
          <p:nvPr/>
        </p:nvGrpSpPr>
        <p:grpSpPr>
          <a:xfrm>
            <a:off x="0" y="4953000"/>
            <a:ext cx="9144000" cy="45291"/>
            <a:chOff x="0" y="1613647"/>
            <a:chExt cx="9144000" cy="45291"/>
          </a:xfrm>
        </p:grpSpPr>
        <p:cxnSp>
          <p:nvCxnSpPr>
            <p:cNvPr id="11" name="Straight Connector 10"/>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5365376" y="1573306"/>
            <a:ext cx="3653117" cy="2133600"/>
          </a:xfrm>
        </p:spPr>
        <p:txBody>
          <a:bodyPr anchor="b" anchorCtr="0"/>
          <a:lstStyle>
            <a:lvl1pPr algn="r">
              <a:defRPr/>
            </a:lvl1pPr>
          </a:lstStyle>
          <a:p>
            <a:r>
              <a:rPr lang="en-US" smtClean="0"/>
              <a:t>Click to edit Master title style</a:t>
            </a:r>
            <a:endParaRPr/>
          </a:p>
        </p:txBody>
      </p:sp>
      <p:sp>
        <p:nvSpPr>
          <p:cNvPr id="3" name="Subtitle 2"/>
          <p:cNvSpPr>
            <a:spLocks noGrp="1"/>
          </p:cNvSpPr>
          <p:nvPr>
            <p:ph type="subTitle" idx="1"/>
          </p:nvPr>
        </p:nvSpPr>
        <p:spPr>
          <a:xfrm>
            <a:off x="5365376" y="3998259"/>
            <a:ext cx="3653117" cy="88302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571129" y="6356350"/>
            <a:ext cx="2133600" cy="365125"/>
          </a:xfrm>
          <a:prstGeom prst="rect">
            <a:avLst/>
          </a:prstGeom>
        </p:spPr>
        <p:txBody>
          <a:bodyPr/>
          <a:lstStyle/>
          <a:p>
            <a:endParaRPr dirty="0"/>
          </a:p>
        </p:txBody>
      </p:sp>
      <p:sp>
        <p:nvSpPr>
          <p:cNvPr id="5" name="Footer Placeholder 4"/>
          <p:cNvSpPr>
            <a:spLocks noGrp="1"/>
          </p:cNvSpPr>
          <p:nvPr>
            <p:ph type="ftr" sz="quarter" idx="11"/>
          </p:nvPr>
        </p:nvSpPr>
        <p:spPr>
          <a:xfrm>
            <a:off x="3124200" y="6356350"/>
            <a:ext cx="2895600" cy="365125"/>
          </a:xfrm>
        </p:spPr>
        <p:txBody>
          <a:bodyPr/>
          <a:lstStyle>
            <a:lvl1pPr algn="ctr">
              <a:defRPr/>
            </a:lvl1pPr>
          </a:lstStyle>
          <a:p>
            <a:endParaRPr dirty="0"/>
          </a:p>
        </p:txBody>
      </p:sp>
      <p:sp>
        <p:nvSpPr>
          <p:cNvPr id="16" name="Oval 15"/>
          <p:cNvSpPr>
            <a:spLocks noChangeAspect="1"/>
          </p:cNvSpPr>
          <p:nvPr/>
        </p:nvSpPr>
        <p:spPr>
          <a:xfrm>
            <a:off x="134471" y="685800"/>
            <a:ext cx="5268049" cy="5268049"/>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7" name="Oval 16"/>
          <p:cNvSpPr/>
          <p:nvPr/>
        </p:nvSpPr>
        <p:spPr>
          <a:xfrm>
            <a:off x="229676" y="712694"/>
            <a:ext cx="4983480" cy="4983480"/>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8" name="Picture Placeholder 24"/>
          <p:cNvSpPr>
            <a:spLocks noGrp="1"/>
          </p:cNvSpPr>
          <p:nvPr>
            <p:ph type="pic" sz="quarter" idx="13"/>
          </p:nvPr>
        </p:nvSpPr>
        <p:spPr>
          <a:xfrm>
            <a:off x="241232" y="716992"/>
            <a:ext cx="4906459" cy="4852935"/>
          </a:xfrm>
          <a:prstGeom prst="ellipse">
            <a:avLst/>
          </a:prstGeom>
          <a:effectLst>
            <a:innerShdw blurRad="63500" dist="50800" dir="16200000">
              <a:prstClr val="black">
                <a:alpha val="30000"/>
              </a:prstClr>
            </a:innerShdw>
          </a:effectLst>
        </p:spPr>
        <p:txBody>
          <a:bodyPr>
            <a:normAutofit/>
          </a:bodyPr>
          <a:lstStyle>
            <a:lvl1pPr algn="r">
              <a:buNone/>
              <a:defRPr sz="1800"/>
            </a:lvl1pPr>
          </a:lstStyle>
          <a:p>
            <a:r>
              <a:rPr lang="en-US" dirty="0" smtClean="0"/>
              <a:t>Click icon to add picture</a:t>
            </a:r>
            <a:endParaRPr dirty="0"/>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228013" cy="1362075"/>
          </a:xfrm>
        </p:spPr>
        <p:txBody>
          <a:bodyPr anchor="b" anchorCtr="0">
            <a:normAutofit/>
          </a:bodyPr>
          <a:lstStyle>
            <a:lvl1pPr algn="ctr">
              <a:defRPr sz="4800" b="1" cap="none" baseline="0"/>
            </a:lvl1pPr>
          </a:lstStyle>
          <a:p>
            <a:r>
              <a:rPr lang="en-US" dirty="0" smtClean="0"/>
              <a:t>Click to edit Master title style</a:t>
            </a:r>
            <a:endParaRPr dirty="0"/>
          </a:p>
        </p:txBody>
      </p:sp>
      <p:sp>
        <p:nvSpPr>
          <p:cNvPr id="3" name="Text Placeholder 2"/>
          <p:cNvSpPr>
            <a:spLocks noGrp="1"/>
          </p:cNvSpPr>
          <p:nvPr>
            <p:ph type="body" idx="1" hasCustomPrompt="1"/>
          </p:nvPr>
        </p:nvSpPr>
        <p:spPr>
          <a:xfrm>
            <a:off x="457200" y="3529013"/>
            <a:ext cx="8228013" cy="1347787"/>
          </a:xfrm>
        </p:spPr>
        <p:txBody>
          <a:bodyPr anchor="t" anchorCtr="0"/>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err="1" smtClean="0"/>
              <a:t>SxdClick</a:t>
            </a:r>
            <a:r>
              <a:rPr lang="en-US" dirty="0" smtClean="0"/>
              <a:t> to edit Master text styles</a:t>
            </a:r>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a:xfrm>
            <a:off x="8077200" y="6324600"/>
            <a:ext cx="609600" cy="365125"/>
          </a:xfrm>
        </p:spPr>
        <p:txBody>
          <a:bodyPr/>
          <a:lstStyle/>
          <a:p>
            <a:fld id="{9E519841-B96A-4DD9-B158-9961937F6A4E}" type="slidenum">
              <a:rPr/>
              <a:pPr/>
              <a:t>‹#›</a:t>
            </a:fld>
            <a:endParaRPr dirty="0"/>
          </a:p>
        </p:txBody>
      </p:sp>
      <p:grpSp>
        <p:nvGrpSpPr>
          <p:cNvPr id="7" name="Group 7"/>
          <p:cNvGrpSpPr/>
          <p:nvPr/>
        </p:nvGrpSpPr>
        <p:grpSpPr>
          <a:xfrm>
            <a:off x="0" y="1447800"/>
            <a:ext cx="9144000" cy="45291"/>
            <a:chOff x="0" y="1613647"/>
            <a:chExt cx="9144000" cy="45291"/>
          </a:xfrm>
        </p:grpSpPr>
        <p:cxnSp>
          <p:nvCxnSpPr>
            <p:cNvPr id="9" name="Straight Connector 8"/>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grpSp>
        <p:nvGrpSpPr>
          <p:cNvPr id="8" name="Group 10"/>
          <p:cNvGrpSpPr/>
          <p:nvPr/>
        </p:nvGrpSpPr>
        <p:grpSpPr>
          <a:xfrm>
            <a:off x="0" y="4939553"/>
            <a:ext cx="9144000" cy="45291"/>
            <a:chOff x="0" y="1613647"/>
            <a:chExt cx="9144000" cy="45291"/>
          </a:xfrm>
        </p:grpSpPr>
        <p:cxnSp>
          <p:nvCxnSpPr>
            <p:cNvPr id="12" name="Straight Connector 11"/>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spTree>
  </p:cSld>
  <p:clrMapOvr>
    <a:overrideClrMapping bg1="dk1" tx1="lt1" bg2="dk2" tx2="lt2" accent1="accent1" accent2="accent2" accent3="accent3" accent4="accent4" accent5="accent5" accent6="accent6" hlink="hlink" folHlink="folHlink"/>
  </p:clrMapOvr>
  <p:transition xmlns:p14="http://schemas.microsoft.com/office/powerpoint/2010/mai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57200" y="2057401"/>
            <a:ext cx="3931920" cy="3980328"/>
          </a:xfrm>
        </p:spPr>
        <p:txBody>
          <a:bodyPr>
            <a:normAutofit/>
          </a:bodyPr>
          <a:lstStyle>
            <a:lvl1pPr>
              <a:defRPr sz="2000">
                <a:effectLst/>
              </a:defRPr>
            </a:lvl1pPr>
            <a:lvl2pPr>
              <a:defRPr sz="1800" b="0">
                <a:effectLst/>
              </a:defRPr>
            </a:lvl2pPr>
            <a:lvl3pPr>
              <a:defRPr sz="1800" b="0">
                <a:effectLst/>
              </a:defRPr>
            </a:lvl3pPr>
            <a:lvl4pPr>
              <a:defRPr sz="1800" b="0">
                <a:effectLst/>
              </a:defRPr>
            </a:lvl4pPr>
            <a:lvl5pPr>
              <a:defRPr sz="1800" b="0">
                <a:effectLs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Content Placeholder 3"/>
          <p:cNvSpPr>
            <a:spLocks noGrp="1"/>
          </p:cNvSpPr>
          <p:nvPr>
            <p:ph sz="half" idx="2"/>
          </p:nvPr>
        </p:nvSpPr>
        <p:spPr>
          <a:xfrm>
            <a:off x="4754880" y="2057401"/>
            <a:ext cx="3931920" cy="3980328"/>
          </a:xfrm>
        </p:spPr>
        <p:txBody>
          <a:bodyPr>
            <a:normAutofit/>
          </a:bodyPr>
          <a:lstStyle>
            <a:lvl1pPr>
              <a:defRPr sz="2000">
                <a:effectLst/>
              </a:defRPr>
            </a:lvl1pPr>
            <a:lvl2pPr>
              <a:defRPr sz="1800" b="0">
                <a:effectLst/>
              </a:defRPr>
            </a:lvl2pPr>
            <a:lvl3pPr>
              <a:defRPr sz="1800" b="0">
                <a:effectLst/>
              </a:defRPr>
            </a:lvl3pPr>
            <a:lvl4pPr>
              <a:defRPr sz="1800" b="0">
                <a:effectLst/>
              </a:defRPr>
            </a:lvl4pPr>
            <a:lvl5pPr>
              <a:defRPr sz="1800" b="0">
                <a:effectLs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Date Placeholder 4"/>
          <p:cNvSpPr>
            <a:spLocks noGrp="1"/>
          </p:cNvSpPr>
          <p:nvPr>
            <p:ph type="dt" sz="half" idx="10"/>
          </p:nvPr>
        </p:nvSpPr>
        <p:spPr>
          <a:xfrm>
            <a:off x="6571129" y="6356350"/>
            <a:ext cx="2133600" cy="365125"/>
          </a:xfrm>
          <a:prstGeom prst="rect">
            <a:avLst/>
          </a:prstGeom>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9E519841-B96A-4DD9-B158-9961937F6A4E}" type="slidenum">
              <a:rPr/>
              <a:pPr/>
              <a:t>‹#›</a:t>
            </a:fld>
            <a:endParaRPr dirty="0"/>
          </a:p>
        </p:txBody>
      </p:sp>
      <p:grpSp>
        <p:nvGrpSpPr>
          <p:cNvPr id="8" name="Group 16"/>
          <p:cNvGrpSpPr/>
          <p:nvPr/>
        </p:nvGrpSpPr>
        <p:grpSpPr>
          <a:xfrm>
            <a:off x="0" y="1584169"/>
            <a:ext cx="9144000" cy="45291"/>
            <a:chOff x="0" y="1613647"/>
            <a:chExt cx="9144000" cy="45291"/>
          </a:xfrm>
        </p:grpSpPr>
        <p:cxnSp>
          <p:nvCxnSpPr>
            <p:cNvPr id="18" name="Straight Connector 17"/>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xmlns:p14="http://schemas.microsoft.com/office/powerpoint/2010/mai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0" y="1584169"/>
            <a:ext cx="9144000" cy="45291"/>
            <a:chOff x="0" y="1613647"/>
            <a:chExt cx="9144000" cy="45291"/>
          </a:xfrm>
        </p:grpSpPr>
        <p:cxnSp>
          <p:nvCxnSpPr>
            <p:cNvPr id="11" name="Straight Connector 10"/>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1734670"/>
            <a:ext cx="393192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514600"/>
            <a:ext cx="3931920" cy="3523129"/>
          </a:xfrm>
        </p:spPr>
        <p:txBody>
          <a:bodyPr>
            <a:normAutofit/>
          </a:bodyPr>
          <a:lstStyle>
            <a:lvl1pPr>
              <a:defRPr sz="2000" b="1">
                <a:effectLst/>
              </a:defRPr>
            </a:lvl1pPr>
            <a:lvl2pPr>
              <a:defRPr sz="1800" b="0">
                <a:effectLst/>
              </a:defRPr>
            </a:lvl2pPr>
            <a:lvl3pPr>
              <a:defRPr sz="1800" b="0">
                <a:effectLst/>
              </a:defRPr>
            </a:lvl3pPr>
            <a:lvl4pPr>
              <a:defRPr sz="1800" b="0">
                <a:effectLst/>
              </a:defRPr>
            </a:lvl4pPr>
            <a:lvl5pPr>
              <a:defRPr sz="1800" b="0">
                <a:effectLs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Text Placeholder 4"/>
          <p:cNvSpPr>
            <a:spLocks noGrp="1"/>
          </p:cNvSpPr>
          <p:nvPr>
            <p:ph type="body" sz="quarter" idx="3"/>
          </p:nvPr>
        </p:nvSpPr>
        <p:spPr>
          <a:xfrm>
            <a:off x="4754880" y="1734670"/>
            <a:ext cx="3931920" cy="744071"/>
          </a:xfrm>
        </p:spPr>
        <p:txBody>
          <a:bodyPr anchor="ctr" anchorCtr="0">
            <a:noAutofit/>
          </a:bodyPr>
          <a:lstStyle>
            <a:lvl1pPr marL="0" indent="0" algn="ctr">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514600"/>
            <a:ext cx="3931920" cy="3523129"/>
          </a:xfrm>
        </p:spPr>
        <p:txBody>
          <a:bodyPr>
            <a:normAutofit/>
          </a:bodyPr>
          <a:lstStyle>
            <a:lvl1pPr>
              <a:defRPr sz="2000" b="1">
                <a:effectLst/>
              </a:defRPr>
            </a:lvl1pPr>
            <a:lvl2pPr>
              <a:defRPr sz="1800" b="0">
                <a:effectLst/>
              </a:defRPr>
            </a:lvl2pPr>
            <a:lvl3pPr>
              <a:defRPr sz="1800" b="0">
                <a:effectLst/>
              </a:defRPr>
            </a:lvl3pPr>
            <a:lvl4pPr>
              <a:defRPr sz="1800" b="0">
                <a:effectLst/>
              </a:defRPr>
            </a:lvl4pPr>
            <a:lvl5pPr>
              <a:defRPr sz="1800" b="0">
                <a:effectLs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7" name="Date Placeholder 6"/>
          <p:cNvSpPr>
            <a:spLocks noGrp="1"/>
          </p:cNvSpPr>
          <p:nvPr>
            <p:ph type="dt" sz="half" idx="10"/>
          </p:nvPr>
        </p:nvSpPr>
        <p:spPr>
          <a:xfrm>
            <a:off x="6571129" y="6356350"/>
            <a:ext cx="2133600" cy="365125"/>
          </a:xfrm>
          <a:prstGeom prst="rect">
            <a:avLst/>
          </a:prstGeom>
        </p:spPr>
        <p:txBody>
          <a:bodyPr/>
          <a:lstStyle/>
          <a:p>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9E519841-B96A-4DD9-B158-9961937F6A4E}" type="slidenum">
              <a:rPr/>
              <a:pPr/>
              <a:t>‹#›</a:t>
            </a:fld>
            <a:endParaRPr dirty="0"/>
          </a:p>
        </p:txBody>
      </p:sp>
    </p:spTree>
  </p:cSld>
  <p:clrMapOvr>
    <a:masterClrMapping/>
  </p:clrMapOvr>
  <p:transition xmlns:p14="http://schemas.microsoft.com/office/powerpoint/2010/mai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a:xfrm>
            <a:off x="6571129" y="6356350"/>
            <a:ext cx="2133600" cy="365125"/>
          </a:xfrm>
          <a:prstGeom prst="rect">
            <a:avLst/>
          </a:prstGeom>
        </p:spPr>
        <p:txBody>
          <a:bodyPr/>
          <a:lstStyle/>
          <a:p>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9E519841-B96A-4DD9-B158-9961937F6A4E}" type="slidenum">
              <a:rPr/>
              <a:pPr/>
              <a:t>‹#›</a:t>
            </a:fld>
            <a:endParaRPr dirty="0"/>
          </a:p>
        </p:txBody>
      </p:sp>
      <p:grpSp>
        <p:nvGrpSpPr>
          <p:cNvPr id="6" name="Group 6"/>
          <p:cNvGrpSpPr/>
          <p:nvPr/>
        </p:nvGrpSpPr>
        <p:grpSpPr>
          <a:xfrm>
            <a:off x="0" y="1584169"/>
            <a:ext cx="9144000" cy="45291"/>
            <a:chOff x="0" y="1613647"/>
            <a:chExt cx="9144000" cy="45291"/>
          </a:xfrm>
        </p:grpSpPr>
        <p:cxnSp>
          <p:nvCxnSpPr>
            <p:cNvPr id="8" name="Straight Connector 7"/>
            <p:cNvCxnSpPr/>
            <p:nvPr/>
          </p:nvCxnSpPr>
          <p:spPr>
            <a:xfrm>
              <a:off x="0" y="1657350"/>
              <a:ext cx="9144000" cy="1588"/>
            </a:xfrm>
            <a:prstGeom prst="line">
              <a:avLst/>
            </a:prstGeom>
            <a:ln w="88900">
              <a:solidFill>
                <a:srgbClr val="006A5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613647"/>
              <a:ext cx="9144000" cy="1588"/>
            </a:xfrm>
            <a:prstGeom prst="line">
              <a:avLst/>
            </a:prstGeom>
            <a:ln w="6350">
              <a:solidFill>
                <a:srgbClr val="006A52"/>
              </a:solidFill>
            </a:ln>
          </p:spPr>
          <p:style>
            <a:lnRef idx="1">
              <a:schemeClr val="accent1"/>
            </a:lnRef>
            <a:fillRef idx="0">
              <a:schemeClr val="accent1"/>
            </a:fillRef>
            <a:effectRef idx="0">
              <a:schemeClr val="accent1"/>
            </a:effectRef>
            <a:fontRef idx="minor">
              <a:schemeClr val="tx1"/>
            </a:fontRef>
          </p:style>
        </p:cxnSp>
      </p:grpSp>
      <p:sp>
        <p:nvSpPr>
          <p:cNvPr id="10" name="Text Placeholder 2"/>
          <p:cNvSpPr>
            <a:spLocks noGrp="1"/>
          </p:cNvSpPr>
          <p:nvPr>
            <p:ph idx="1"/>
          </p:nvPr>
        </p:nvSpPr>
        <p:spPr>
          <a:xfrm>
            <a:off x="457200" y="2057401"/>
            <a:ext cx="8229600" cy="3962400"/>
          </a:xfrm>
          <a:prstGeom prst="rect">
            <a:avLst/>
          </a:prstGeom>
        </p:spPr>
        <p:txBody>
          <a:bodyPr vert="horz" lIns="91440" tIns="45720" rIns="91440" bIns="45720" rtlCol="0">
            <a:normAutofit/>
          </a:bodyPr>
          <a:lstStyle>
            <a:lvl1pPr>
              <a:defRPr b="1">
                <a:effectLst/>
              </a:defRPr>
            </a:lvl1pPr>
            <a:lvl2pPr>
              <a:defRPr b="0">
                <a:effectLst/>
              </a:defRPr>
            </a:lvl2pPr>
            <a:lvl3pPr>
              <a:defRPr b="0">
                <a:effectLst/>
              </a:defRPr>
            </a:lvl3pPr>
            <a:lvl4pPr>
              <a:defRPr b="0">
                <a:effectLst/>
              </a:defRPr>
            </a:lvl4pPr>
            <a:lvl5pPr>
              <a:defRPr b="0">
                <a:effect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cSld>
  <p:clrMapOvr>
    <a:masterClrMapping/>
  </p:clrMapOvr>
  <p:transition xmlns:p14="http://schemas.microsoft.com/office/powerpoint/2010/mai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71129" y="6356350"/>
            <a:ext cx="2133600" cy="365125"/>
          </a:xfrm>
          <a:prstGeom prst="rect">
            <a:avLst/>
          </a:prstGeom>
        </p:spPr>
        <p:txBody>
          <a:bodyPr/>
          <a:lstStyle/>
          <a:p>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9E519841-B96A-4DD9-B158-9961937F6A4E}" type="slidenum">
              <a:rPr/>
              <a:pPr/>
              <a:t>‹#›</a:t>
            </a:fld>
            <a:endParaRPr dirty="0"/>
          </a:p>
        </p:txBody>
      </p:sp>
    </p:spTree>
  </p:cSld>
  <p:clrMapOvr>
    <a:masterClrMapping/>
  </p:clrMapOvr>
  <p:transition xmlns:p14="http://schemas.microsoft.com/office/powerpoint/2010/main" advClick="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dirty="0"/>
          </a:p>
        </p:txBody>
      </p:sp>
      <p:sp>
        <p:nvSpPr>
          <p:cNvPr id="3" name="Text Placeholder 2"/>
          <p:cNvSpPr>
            <a:spLocks noGrp="1"/>
          </p:cNvSpPr>
          <p:nvPr>
            <p:ph type="body" idx="1"/>
          </p:nvPr>
        </p:nvSpPr>
        <p:spPr>
          <a:xfrm>
            <a:off x="457200" y="2057401"/>
            <a:ext cx="8229600" cy="39624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Footer Placeholder 4"/>
          <p:cNvSpPr>
            <a:spLocks noGrp="1"/>
          </p:cNvSpPr>
          <p:nvPr>
            <p:ph type="ftr" sz="quarter" idx="3"/>
          </p:nvPr>
        </p:nvSpPr>
        <p:spPr>
          <a:xfrm>
            <a:off x="457200" y="6356350"/>
            <a:ext cx="2895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dirty="0"/>
          </a:p>
        </p:txBody>
      </p:sp>
      <p:sp>
        <p:nvSpPr>
          <p:cNvPr id="6" name="Slide Number Placeholder 5"/>
          <p:cNvSpPr>
            <a:spLocks noGrp="1"/>
          </p:cNvSpPr>
          <p:nvPr>
            <p:ph type="sldNum" sz="quarter" idx="4"/>
          </p:nvPr>
        </p:nvSpPr>
        <p:spPr>
          <a:xfrm>
            <a:off x="8077200" y="6255613"/>
            <a:ext cx="609600" cy="365125"/>
          </a:xfrm>
          <a:prstGeom prst="rect">
            <a:avLst/>
          </a:prstGeom>
        </p:spPr>
        <p:txBody>
          <a:bodyPr vert="horz" lIns="91440" tIns="45720" rIns="91440" bIns="45720" rtlCol="0" anchor="ctr"/>
          <a:lstStyle>
            <a:lvl1pPr algn="ctr">
              <a:defRPr sz="1400" baseline="0">
                <a:solidFill>
                  <a:srgbClr val="020592"/>
                </a:solidFill>
              </a:defRPr>
            </a:lvl1pPr>
          </a:lstStyle>
          <a:p>
            <a:fld id="{9E519841-B96A-4DD9-B158-9961937F6A4E}" type="slidenum">
              <a:rPr lang="en-US" smtClean="0"/>
              <a:pPr/>
              <a:t>‹#›</a:t>
            </a:fld>
            <a:endParaRPr lang="en-US" dirty="0"/>
          </a:p>
        </p:txBody>
      </p:sp>
      <p:pic>
        <p:nvPicPr>
          <p:cNvPr id="9" name="Picture 8"/>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74821" y="6255613"/>
            <a:ext cx="1260158" cy="492862"/>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advClick="0"/>
  <p:hf hdr="0" ftr="0" dt="0"/>
  <p:txStyles>
    <p:titleStyle>
      <a:lvl1pPr algn="ctr" defTabSz="914400" rtl="0" eaLnBrk="1" latinLnBrk="0" hangingPunct="1">
        <a:spcBef>
          <a:spcPct val="0"/>
        </a:spcBef>
        <a:buNone/>
        <a:defRPr sz="4800" b="1" kern="1200">
          <a:solidFill>
            <a:schemeClr val="bg1"/>
          </a:solidFill>
          <a:effectLst/>
          <a:latin typeface="+mj-lt"/>
          <a:ea typeface="+mj-ea"/>
          <a:cs typeface="+mj-cs"/>
        </a:defRPr>
      </a:lvl1pPr>
    </p:titleStyle>
    <p:bodyStyle>
      <a:lvl1pPr marL="342900" indent="-342900" algn="l" defTabSz="914400" rtl="0" eaLnBrk="1" latinLnBrk="0" hangingPunct="1">
        <a:spcBef>
          <a:spcPct val="20000"/>
        </a:spcBef>
        <a:buClr>
          <a:srgbClr val="006A52"/>
        </a:buClr>
        <a:buSzPct val="90000"/>
        <a:buFont typeface="Wingdings" pitchFamily="2" charset="2"/>
        <a:buChar char=""/>
        <a:defRPr sz="2400" b="1" kern="1200">
          <a:solidFill>
            <a:schemeClr val="bg1"/>
          </a:solidFill>
          <a:effectLst/>
          <a:latin typeface="+mn-lt"/>
          <a:ea typeface="+mn-ea"/>
          <a:cs typeface="+mn-cs"/>
        </a:defRPr>
      </a:lvl1pPr>
      <a:lvl2pPr marL="685800" indent="-336550" algn="l" defTabSz="914400" rtl="0" eaLnBrk="1" latinLnBrk="0" hangingPunct="1">
        <a:spcBef>
          <a:spcPct val="20000"/>
        </a:spcBef>
        <a:buClr>
          <a:srgbClr val="79C000"/>
        </a:buClr>
        <a:buSzPct val="90000"/>
        <a:buFont typeface="Wingdings" pitchFamily="2" charset="2"/>
        <a:buChar char=""/>
        <a:defRPr sz="2200" b="1" kern="1200">
          <a:solidFill>
            <a:schemeClr val="bg1"/>
          </a:solidFill>
          <a:effectLst/>
          <a:latin typeface="+mn-lt"/>
          <a:ea typeface="+mn-ea"/>
          <a:cs typeface="+mn-cs"/>
        </a:defRPr>
      </a:lvl2pPr>
      <a:lvl3pPr marL="1035050" indent="-349250" algn="l" defTabSz="914400" rtl="0" eaLnBrk="1" latinLnBrk="0" hangingPunct="1">
        <a:spcBef>
          <a:spcPct val="20000"/>
        </a:spcBef>
        <a:buClr>
          <a:srgbClr val="D0DF00"/>
        </a:buClr>
        <a:buSzPct val="90000"/>
        <a:buFont typeface="Wingdings" pitchFamily="2" charset="2"/>
        <a:buChar char=""/>
        <a:defRPr sz="2000" b="1" kern="1200">
          <a:solidFill>
            <a:schemeClr val="bg1"/>
          </a:solidFill>
          <a:effectLst/>
          <a:latin typeface="+mn-lt"/>
          <a:ea typeface="+mn-ea"/>
          <a:cs typeface="+mn-cs"/>
        </a:defRPr>
      </a:lvl3pPr>
      <a:lvl4pPr marL="1371600" indent="-336550" algn="l" defTabSz="914400" rtl="0" eaLnBrk="1" latinLnBrk="0" hangingPunct="1">
        <a:spcBef>
          <a:spcPct val="20000"/>
        </a:spcBef>
        <a:buClr>
          <a:schemeClr val="accent2"/>
        </a:buClr>
        <a:buSzPct val="90000"/>
        <a:buFont typeface="Wingdings" pitchFamily="2" charset="2"/>
        <a:buChar char=""/>
        <a:defRPr sz="1800" b="1" kern="1200">
          <a:solidFill>
            <a:schemeClr val="bg1"/>
          </a:solidFill>
          <a:effectLst/>
          <a:latin typeface="+mn-lt"/>
          <a:ea typeface="+mn-ea"/>
          <a:cs typeface="+mn-cs"/>
        </a:defRPr>
      </a:lvl4pPr>
      <a:lvl5pPr marL="1720850" indent="-349250" algn="l" defTabSz="914400" rtl="0" eaLnBrk="1" latinLnBrk="0" hangingPunct="1">
        <a:spcBef>
          <a:spcPct val="20000"/>
        </a:spcBef>
        <a:buClr>
          <a:schemeClr val="accent1"/>
        </a:buClr>
        <a:buSzPct val="90000"/>
        <a:buFont typeface="Wingdings" pitchFamily="2" charset="2"/>
        <a:buChar char=""/>
        <a:defRPr sz="1800" b="1"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areerpathways.workforcegps.org/resources/2016/10/20/10/11/Enhanced_Career_Pathways_Toolki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rezi.com/kvlixvzsd_mf/e3-presentation/?utm_campaign=share&amp;utm_medium=copy" TargetMode="External"/><Relationship Id="rId4" Type="http://schemas.openxmlformats.org/officeDocument/2006/relationships/hyperlink" Target="https://kcc.ky.gov/Office-for-the-Blind/projectcase/Pages/default.aspx" TargetMode="External"/><Relationship Id="rId1" Type="http://schemas.openxmlformats.org/officeDocument/2006/relationships/slideLayout" Target="../slideLayouts/slideLayout2.xml"/><Relationship Id="rId2" Type="http://schemas.openxmlformats.org/officeDocument/2006/relationships/hyperlink" Target="http://www.vr.nebraska.gov/pathway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dreamitdoitvirginia.com/" TargetMode="External"/><Relationship Id="rId4" Type="http://schemas.openxmlformats.org/officeDocument/2006/relationships/hyperlink" Target="https://www.mynextmove.org/" TargetMode="External"/><Relationship Id="rId5" Type="http://schemas.openxmlformats.org/officeDocument/2006/relationships/hyperlink" Target="https://www.careeronestop.org/ExploreCareers/Assessments/self-assessments.aspx" TargetMode="External"/><Relationship Id="rId6" Type="http://schemas.openxmlformats.org/officeDocument/2006/relationships/hyperlink" Target="https://www.bls.gov/ooh/" TargetMode="External"/><Relationship Id="rId7" Type="http://schemas.openxmlformats.org/officeDocument/2006/relationships/hyperlink" Target="http://www.vaview.vt.edu/pro/know-about-careers/career-search" TargetMode="External"/><Relationship Id="rId1" Type="http://schemas.openxmlformats.org/officeDocument/2006/relationships/slideLayout" Target="../slideLayouts/slideLayout2.xml"/><Relationship Id="rId2" Type="http://schemas.openxmlformats.org/officeDocument/2006/relationships/hyperlink" Target="https://career.missouri.edu/career-interest-gam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digitalliteracyassessment.org/" TargetMode="External"/><Relationship Id="rId4" Type="http://schemas.openxmlformats.org/officeDocument/2006/relationships/hyperlink" Target="https://app.pathsource.com/users/sign_in" TargetMode="External"/><Relationship Id="rId5" Type="http://schemas.openxmlformats.org/officeDocument/2006/relationships/hyperlink" Target="https://apkplz.com/android-games/get-that-gig" TargetMode="External"/><Relationship Id="rId6" Type="http://schemas.openxmlformats.org/officeDocument/2006/relationships/hyperlink" Target="http://www.internships.com/student" TargetMode="External"/><Relationship Id="rId1" Type="http://schemas.openxmlformats.org/officeDocument/2006/relationships/slideLayout" Target="../slideLayouts/slideLayout2.xml"/><Relationship Id="rId2" Type="http://schemas.openxmlformats.org/officeDocument/2006/relationships/hyperlink" Target="http://www.onetacademy.or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Susan.Gaillard@dars.virginia.gov" TargetMode="External"/><Relationship Id="rId3" Type="http://schemas.openxmlformats.org/officeDocument/2006/relationships/hyperlink" Target="https://www.vadars.org/gsp/cpid/cpid_home.ht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hyperlink" Target="mailto:Emily.West@DARS.virginia.gov" TargetMode="External"/><Relationship Id="rId4" Type="http://schemas.openxmlformats.org/officeDocument/2006/relationships/hyperlink" Target="https://www.vadars.org/gsp/cpid/cpid_home.htm" TargetMode="External"/><Relationship Id="rId1" Type="http://schemas.openxmlformats.org/officeDocument/2006/relationships/slideLayout" Target="../slideLayouts/slideLayout2.xml"/><Relationship Id="rId2" Type="http://schemas.openxmlformats.org/officeDocument/2006/relationships/hyperlink" Target="mailto:Tish.Harris@DBVI.virginia.gov"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79C000">
                <a:alpha val="60000"/>
              </a:srgbClr>
            </a:gs>
            <a:gs pos="41000">
              <a:schemeClr val="tx1"/>
            </a:gs>
            <a:gs pos="100000">
              <a:schemeClr val="tx1"/>
            </a:gs>
          </a:gsLst>
          <a:lin ang="5400000" scaled="0"/>
        </a:gra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US" dirty="0" smtClean="0"/>
              <a:t>Career Pathways Training for </a:t>
            </a:r>
            <a:br>
              <a:rPr lang="en-US" dirty="0" smtClean="0"/>
            </a:br>
            <a:r>
              <a:rPr lang="en-US" dirty="0" smtClean="0"/>
              <a:t>VR Professionals</a:t>
            </a:r>
            <a:endParaRPr lang="en-US" dirty="0"/>
          </a:p>
        </p:txBody>
      </p:sp>
      <p:sp>
        <p:nvSpPr>
          <p:cNvPr id="11" name="Text Placeholder 10"/>
          <p:cNvSpPr>
            <a:spLocks noGrp="1"/>
          </p:cNvSpPr>
          <p:nvPr>
            <p:ph type="body" idx="1"/>
          </p:nvPr>
        </p:nvSpPr>
        <p:spPr>
          <a:xfrm>
            <a:off x="1146464" y="5181600"/>
            <a:ext cx="3124200" cy="1066800"/>
          </a:xfrm>
        </p:spPr>
        <p:txBody>
          <a:bodyPr>
            <a:normAutofit fontScale="70000" lnSpcReduction="20000"/>
          </a:bodyPr>
          <a:lstStyle/>
          <a:p>
            <a:pPr algn="l"/>
            <a:r>
              <a:rPr lang="en-US" dirty="0" smtClean="0">
                <a:solidFill>
                  <a:srgbClr val="006A52"/>
                </a:solidFill>
                <a:effectLst/>
              </a:rPr>
              <a:t>Dr. Maureen McGuire-Kuletz, GWU</a:t>
            </a:r>
          </a:p>
          <a:p>
            <a:pPr algn="l"/>
            <a:r>
              <a:rPr lang="en-US" dirty="0" smtClean="0">
                <a:solidFill>
                  <a:srgbClr val="006A52"/>
                </a:solidFill>
                <a:effectLst/>
              </a:rPr>
              <a:t>Dr. Rob Froehlich, GWU</a:t>
            </a:r>
          </a:p>
          <a:p>
            <a:pPr algn="l"/>
            <a:r>
              <a:rPr lang="en-US" dirty="0" smtClean="0">
                <a:solidFill>
                  <a:srgbClr val="006A52"/>
                </a:solidFill>
                <a:effectLst/>
              </a:rPr>
              <a:t>Dale Batten, DARS</a:t>
            </a:r>
          </a:p>
          <a:p>
            <a:pPr algn="l"/>
            <a:r>
              <a:rPr lang="en-US" dirty="0" smtClean="0">
                <a:solidFill>
                  <a:srgbClr val="006A52"/>
                </a:solidFill>
                <a:effectLst/>
              </a:rPr>
              <a:t>Pam Hinterlong , DBVI</a:t>
            </a:r>
          </a:p>
        </p:txBody>
      </p:sp>
      <p:sp>
        <p:nvSpPr>
          <p:cNvPr id="6" name="Slide Number Placeholder 5"/>
          <p:cNvSpPr>
            <a:spLocks noGrp="1"/>
          </p:cNvSpPr>
          <p:nvPr>
            <p:ph type="sldNum" sz="quarter" idx="12"/>
          </p:nvPr>
        </p:nvSpPr>
        <p:spPr/>
        <p:txBody>
          <a:bodyPr/>
          <a:lstStyle/>
          <a:p>
            <a:fld id="{9E519841-B96A-4DD9-B158-9961937F6A4E}" type="slidenum">
              <a:rPr lang="en-US" smtClean="0"/>
              <a:pPr/>
              <a:t>1</a:t>
            </a:fld>
            <a:endParaRPr lang="en-US" dirty="0"/>
          </a:p>
        </p:txBody>
      </p:sp>
      <p:sp>
        <p:nvSpPr>
          <p:cNvPr id="7" name="Text Placeholder 10"/>
          <p:cNvSpPr txBox="1">
            <a:spLocks/>
          </p:cNvSpPr>
          <p:nvPr/>
        </p:nvSpPr>
        <p:spPr>
          <a:xfrm>
            <a:off x="457993" y="3733800"/>
            <a:ext cx="8228013" cy="1066800"/>
          </a:xfrm>
          <a:prstGeom prst="rect">
            <a:avLst/>
          </a:prstGeom>
        </p:spPr>
        <p:txBody>
          <a:bodyPr vert="horz" lIns="91440" tIns="45720" rIns="91440" bIns="45720" rtlCol="0" anchor="t" anchorCtr="0">
            <a:normAutofit fontScale="92500" lnSpcReduction="10000"/>
          </a:bodyPr>
          <a:lstStyle>
            <a:lvl1pPr marL="0" indent="0" algn="ctr" defTabSz="914400" rtl="0" eaLnBrk="1" latinLnBrk="0" hangingPunct="1">
              <a:spcBef>
                <a:spcPct val="20000"/>
              </a:spcBef>
              <a:buClr>
                <a:srgbClr val="006A52"/>
              </a:buClr>
              <a:buSzPct val="90000"/>
              <a:buFont typeface="Wingdings" pitchFamily="2" charset="2"/>
              <a:buNone/>
              <a:defRPr sz="20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1pPr>
            <a:lvl2pPr marL="457200" indent="0" algn="l" defTabSz="914400" rtl="0" eaLnBrk="1" latinLnBrk="0" hangingPunct="1">
              <a:spcBef>
                <a:spcPct val="20000"/>
              </a:spcBef>
              <a:buClr>
                <a:srgbClr val="79C000"/>
              </a:buClr>
              <a:buSzPct val="90000"/>
              <a:buFont typeface="Wingdings" pitchFamily="2" charset="2"/>
              <a:buNone/>
              <a:defRPr sz="18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2pPr>
            <a:lvl3pPr marL="914400" indent="0" algn="l" defTabSz="914400" rtl="0" eaLnBrk="1" latinLnBrk="0" hangingPunct="1">
              <a:spcBef>
                <a:spcPct val="20000"/>
              </a:spcBef>
              <a:buClr>
                <a:srgbClr val="D0DF00"/>
              </a:buClr>
              <a:buSzPct val="90000"/>
              <a:buFont typeface="Wingdings" pitchFamily="2" charset="2"/>
              <a:buNone/>
              <a:defRPr sz="16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3pPr>
            <a:lvl4pPr marL="1371600" indent="0" algn="l" defTabSz="914400" rtl="0" eaLnBrk="1" latinLnBrk="0" hangingPunct="1">
              <a:spcBef>
                <a:spcPct val="20000"/>
              </a:spcBef>
              <a:buClr>
                <a:schemeClr val="accent2"/>
              </a:buClr>
              <a:buSzPct val="90000"/>
              <a:buFont typeface="Wingdings" pitchFamily="2" charset="2"/>
              <a:buNone/>
              <a:defRPr sz="14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4pPr>
            <a:lvl5pPr marL="1828800" indent="0" algn="l" defTabSz="914400" rtl="0" eaLnBrk="1" latinLnBrk="0" hangingPunct="1">
              <a:spcBef>
                <a:spcPct val="20000"/>
              </a:spcBef>
              <a:buClr>
                <a:schemeClr val="accent1"/>
              </a:buClr>
              <a:buSzPct val="90000"/>
              <a:buFont typeface="Wingdings" pitchFamily="2" charset="2"/>
              <a:buNone/>
              <a:defRPr sz="14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sz="2400" dirty="0" smtClean="0">
                <a:solidFill>
                  <a:srgbClr val="006A52"/>
                </a:solidFill>
                <a:effectLst/>
              </a:rPr>
              <a:t>July 9, 2018</a:t>
            </a:r>
          </a:p>
          <a:p>
            <a:pPr>
              <a:spcBef>
                <a:spcPts val="0"/>
              </a:spcBef>
            </a:pPr>
            <a:r>
              <a:rPr lang="en-US" sz="2400" b="0" dirty="0">
                <a:solidFill>
                  <a:srgbClr val="008000"/>
                </a:solidFill>
              </a:rPr>
              <a:t>DSS Central Regional Office Training </a:t>
            </a:r>
            <a:r>
              <a:rPr lang="en-US" sz="2400" b="0" dirty="0" smtClean="0">
                <a:solidFill>
                  <a:srgbClr val="008000"/>
                </a:solidFill>
              </a:rPr>
              <a:t>Center</a:t>
            </a:r>
          </a:p>
          <a:p>
            <a:pPr>
              <a:spcBef>
                <a:spcPts val="0"/>
              </a:spcBef>
            </a:pPr>
            <a:r>
              <a:rPr lang="en-US" sz="2400" b="0" dirty="0" smtClean="0">
                <a:solidFill>
                  <a:srgbClr val="008000"/>
                </a:solidFill>
              </a:rPr>
              <a:t>1604 </a:t>
            </a:r>
            <a:r>
              <a:rPr lang="en-US" sz="2400" b="0" dirty="0">
                <a:solidFill>
                  <a:srgbClr val="008000"/>
                </a:solidFill>
              </a:rPr>
              <a:t>Santa Rosa </a:t>
            </a:r>
            <a:r>
              <a:rPr lang="en-US" sz="2400" b="0" dirty="0" smtClean="0">
                <a:solidFill>
                  <a:srgbClr val="008000"/>
                </a:solidFill>
              </a:rPr>
              <a:t>Road, Richmond </a:t>
            </a:r>
            <a:endParaRPr lang="en-US" sz="2400" dirty="0">
              <a:solidFill>
                <a:srgbClr val="006A52"/>
              </a:solidFill>
              <a:effectLst/>
            </a:endParaRPr>
          </a:p>
          <a:p>
            <a:endParaRPr lang="en-US" sz="2400" dirty="0" smtClean="0">
              <a:solidFill>
                <a:srgbClr val="1F8C48"/>
              </a:solidFill>
              <a:effectLst/>
            </a:endParaRPr>
          </a:p>
        </p:txBody>
      </p:sp>
      <p:sp>
        <p:nvSpPr>
          <p:cNvPr id="8" name="Text Placeholder 10"/>
          <p:cNvSpPr txBox="1">
            <a:spLocks/>
          </p:cNvSpPr>
          <p:nvPr/>
        </p:nvSpPr>
        <p:spPr>
          <a:xfrm>
            <a:off x="4876800" y="5181600"/>
            <a:ext cx="4038600" cy="1066800"/>
          </a:xfrm>
          <a:prstGeom prst="rect">
            <a:avLst/>
          </a:prstGeom>
        </p:spPr>
        <p:txBody>
          <a:bodyPr vert="horz" lIns="91440" tIns="45720" rIns="91440" bIns="45720" rtlCol="0" anchor="t" anchorCtr="0">
            <a:noAutofit/>
          </a:bodyPr>
          <a:lstStyle>
            <a:lvl1pPr marL="0" indent="0" algn="ctr" defTabSz="914400" rtl="0" eaLnBrk="1" latinLnBrk="0" hangingPunct="1">
              <a:spcBef>
                <a:spcPct val="20000"/>
              </a:spcBef>
              <a:buClr>
                <a:srgbClr val="006A52"/>
              </a:buClr>
              <a:buSzPct val="90000"/>
              <a:buFont typeface="Wingdings" pitchFamily="2" charset="2"/>
              <a:buNone/>
              <a:defRPr sz="20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1pPr>
            <a:lvl2pPr marL="457200" indent="0" algn="l" defTabSz="914400" rtl="0" eaLnBrk="1" latinLnBrk="0" hangingPunct="1">
              <a:spcBef>
                <a:spcPct val="20000"/>
              </a:spcBef>
              <a:buClr>
                <a:srgbClr val="79C000"/>
              </a:buClr>
              <a:buSzPct val="90000"/>
              <a:buFont typeface="Wingdings" pitchFamily="2" charset="2"/>
              <a:buNone/>
              <a:defRPr sz="18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2pPr>
            <a:lvl3pPr marL="914400" indent="0" algn="l" defTabSz="914400" rtl="0" eaLnBrk="1" latinLnBrk="0" hangingPunct="1">
              <a:spcBef>
                <a:spcPct val="20000"/>
              </a:spcBef>
              <a:buClr>
                <a:srgbClr val="D0DF00"/>
              </a:buClr>
              <a:buSzPct val="90000"/>
              <a:buFont typeface="Wingdings" pitchFamily="2" charset="2"/>
              <a:buNone/>
              <a:defRPr sz="16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3pPr>
            <a:lvl4pPr marL="1371600" indent="0" algn="l" defTabSz="914400" rtl="0" eaLnBrk="1" latinLnBrk="0" hangingPunct="1">
              <a:spcBef>
                <a:spcPct val="20000"/>
              </a:spcBef>
              <a:buClr>
                <a:schemeClr val="accent2"/>
              </a:buClr>
              <a:buSzPct val="90000"/>
              <a:buFont typeface="Wingdings" pitchFamily="2" charset="2"/>
              <a:buNone/>
              <a:defRPr sz="14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4pPr>
            <a:lvl5pPr marL="1828800" indent="0" algn="l" defTabSz="914400" rtl="0" eaLnBrk="1" latinLnBrk="0" hangingPunct="1">
              <a:spcBef>
                <a:spcPct val="20000"/>
              </a:spcBef>
              <a:buClr>
                <a:schemeClr val="accent1"/>
              </a:buClr>
              <a:buSzPct val="90000"/>
              <a:buFont typeface="Wingdings" pitchFamily="2" charset="2"/>
              <a:buNone/>
              <a:defRPr sz="1400" b="1" kern="1200">
                <a:solidFill>
                  <a:schemeClr val="tx1">
                    <a:tint val="75000"/>
                  </a:schemeClr>
                </a:solidFill>
                <a:effectLst>
                  <a:outerShdw blurRad="50800" dist="50800" dir="2700000" algn="tl" rotWithShape="0">
                    <a:schemeClr val="bg1">
                      <a:alpha val="30000"/>
                    </a:schemeClr>
                  </a:outerShdw>
                </a:effectLst>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l"/>
            <a:r>
              <a:rPr lang="en-US" sz="1400" dirty="0" smtClean="0">
                <a:solidFill>
                  <a:srgbClr val="006A52"/>
                </a:solidFill>
                <a:effectLst/>
              </a:rPr>
              <a:t>Emily West, DARS</a:t>
            </a:r>
          </a:p>
          <a:p>
            <a:pPr algn="l"/>
            <a:r>
              <a:rPr lang="en-US" sz="1400" dirty="0" smtClean="0">
                <a:solidFill>
                  <a:srgbClr val="006A52"/>
                </a:solidFill>
                <a:effectLst/>
              </a:rPr>
              <a:t>Kate Kaegi, DARS</a:t>
            </a:r>
          </a:p>
          <a:p>
            <a:pPr algn="l"/>
            <a:r>
              <a:rPr lang="en-US" sz="1400" dirty="0" smtClean="0">
                <a:solidFill>
                  <a:srgbClr val="006A52"/>
                </a:solidFill>
                <a:effectLst/>
              </a:rPr>
              <a:t>Tish Harris, DBVI</a:t>
            </a:r>
          </a:p>
          <a:p>
            <a:pPr algn="l"/>
            <a:r>
              <a:rPr lang="en-US" sz="1400" dirty="0" smtClean="0">
                <a:solidFill>
                  <a:srgbClr val="006A52"/>
                </a:solidFill>
                <a:effectLst/>
              </a:rPr>
              <a:t>Paula Martin, DARS</a:t>
            </a:r>
          </a:p>
        </p:txBody>
      </p:sp>
      <p:pic>
        <p:nvPicPr>
          <p:cNvPr id="2" name="Picture 1" descr="CPID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1299" y="0"/>
            <a:ext cx="3581400" cy="1532103"/>
          </a:xfrm>
          <a:prstGeom prst="rect">
            <a:avLst/>
          </a:prstGeom>
        </p:spPr>
      </p:pic>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Just a Project</a:t>
            </a:r>
            <a:r>
              <a:rPr lang="mr-IN" dirty="0" smtClean="0"/>
              <a:t>…</a:t>
            </a:r>
            <a:endParaRPr lang="en-US" dirty="0"/>
          </a:p>
        </p:txBody>
      </p:sp>
      <p:sp>
        <p:nvSpPr>
          <p:cNvPr id="3" name="Content Placeholder 2"/>
          <p:cNvSpPr>
            <a:spLocks noGrp="1"/>
          </p:cNvSpPr>
          <p:nvPr>
            <p:ph idx="1"/>
          </p:nvPr>
        </p:nvSpPr>
        <p:spPr/>
        <p:txBody>
          <a:bodyPr>
            <a:normAutofit/>
          </a:bodyPr>
          <a:lstStyle/>
          <a:p>
            <a:pPr>
              <a:buClr>
                <a:srgbClr val="006A52"/>
              </a:buClr>
            </a:pPr>
            <a:r>
              <a:rPr lang="en-US" dirty="0"/>
              <a:t>There is a much larger umbrella under which CPID exists</a:t>
            </a:r>
          </a:p>
          <a:p>
            <a:pPr>
              <a:buClr>
                <a:srgbClr val="006A52"/>
              </a:buClr>
            </a:pPr>
            <a:r>
              <a:rPr lang="en-US" dirty="0"/>
              <a:t>Career Pathways are a new way of looking at employment and changes how the system (and VR as a part of that system) looks at accessing employment.  </a:t>
            </a:r>
          </a:p>
          <a:p>
            <a:pPr>
              <a:buClr>
                <a:srgbClr val="006A52"/>
              </a:buClr>
            </a:pPr>
            <a:r>
              <a:rPr lang="en-US" dirty="0">
                <a:hlinkClick r:id="rId2"/>
              </a:rPr>
              <a:t>https://careerpathways.workforcegps.org/resources/2016/10/20/10/11/</a:t>
            </a:r>
            <a:r>
              <a:rPr lang="en-US" dirty="0" smtClean="0">
                <a:hlinkClick r:id="rId2"/>
              </a:rPr>
              <a:t>Enhanced_Career_Pathways_Toolkit</a:t>
            </a:r>
            <a:r>
              <a:rPr lang="en-US" dirty="0" smtClean="0"/>
              <a:t> </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10</a:t>
            </a:fld>
            <a:endParaRPr lang="en-US" dirty="0"/>
          </a:p>
        </p:txBody>
      </p:sp>
    </p:spTree>
    <p:extLst>
      <p:ext uri="{BB962C8B-B14F-4D97-AF65-F5344CB8AC3E}">
        <p14:creationId xmlns:p14="http://schemas.microsoft.com/office/powerpoint/2010/main" val="267223648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Highlights</a:t>
            </a:r>
            <a:endParaRPr lang="en-US" dirty="0"/>
          </a:p>
        </p:txBody>
      </p:sp>
      <p:sp>
        <p:nvSpPr>
          <p:cNvPr id="3" name="Content Placeholder 2"/>
          <p:cNvSpPr>
            <a:spLocks noGrp="1"/>
          </p:cNvSpPr>
          <p:nvPr>
            <p:ph idx="1"/>
          </p:nvPr>
        </p:nvSpPr>
        <p:spPr/>
        <p:txBody>
          <a:bodyPr>
            <a:normAutofit/>
          </a:bodyPr>
          <a:lstStyle/>
          <a:p>
            <a:pPr>
              <a:buClr>
                <a:srgbClr val="006A52"/>
              </a:buClr>
            </a:pPr>
            <a:r>
              <a:rPr lang="en-US" dirty="0"/>
              <a:t>"WIOA provides </a:t>
            </a:r>
            <a:r>
              <a:rPr lang="mr-IN" dirty="0"/>
              <a:t>…</a:t>
            </a:r>
            <a:r>
              <a:rPr lang="en-US" dirty="0"/>
              <a:t> an integrated, job-driven, public workforce system that links diverse talent to businesses.   This revitalized workforce system includes three critical hallmarks of excellence:</a:t>
            </a:r>
          </a:p>
          <a:p>
            <a:pPr lvl="1">
              <a:lnSpc>
                <a:spcPct val="80000"/>
              </a:lnSpc>
              <a:buClr>
                <a:srgbClr val="006A52"/>
              </a:buClr>
            </a:pPr>
            <a:r>
              <a:rPr lang="en-US" dirty="0"/>
              <a:t>The needs of business and workers drive workforce solutions;</a:t>
            </a:r>
          </a:p>
          <a:p>
            <a:pPr lvl="1">
              <a:lnSpc>
                <a:spcPct val="80000"/>
              </a:lnSpc>
              <a:buClr>
                <a:srgbClr val="006A52"/>
              </a:buClr>
            </a:pPr>
            <a:r>
              <a:rPr lang="en-US" dirty="0"/>
              <a:t> American </a:t>
            </a:r>
            <a:r>
              <a:rPr lang="en-US" dirty="0" smtClean="0"/>
              <a:t>Job Centers work with consumers and businesses; </a:t>
            </a:r>
            <a:r>
              <a:rPr lang="en-US" dirty="0"/>
              <a:t>and</a:t>
            </a:r>
          </a:p>
          <a:p>
            <a:pPr lvl="1">
              <a:lnSpc>
                <a:spcPct val="80000"/>
              </a:lnSpc>
              <a:buClr>
                <a:srgbClr val="006A52"/>
              </a:buClr>
            </a:pPr>
            <a:r>
              <a:rPr lang="en-US" dirty="0"/>
              <a:t>The workforce system supports strong regional economies and plays an active role in community and workforce development</a:t>
            </a:r>
            <a:r>
              <a:rPr lang="en-US" dirty="0" smtClean="0"/>
              <a:t>.</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11</a:t>
            </a:fld>
            <a:endParaRPr lang="en-US" dirty="0"/>
          </a:p>
        </p:txBody>
      </p:sp>
    </p:spTree>
    <p:extLst>
      <p:ext uri="{BB962C8B-B14F-4D97-AF65-F5344CB8AC3E}">
        <p14:creationId xmlns:p14="http://schemas.microsoft.com/office/powerpoint/2010/main" val="7817032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Partners</a:t>
            </a:r>
            <a:endParaRPr lang="en-US" dirty="0"/>
          </a:p>
        </p:txBody>
      </p:sp>
      <p:sp>
        <p:nvSpPr>
          <p:cNvPr id="3" name="Content Placeholder 2"/>
          <p:cNvSpPr>
            <a:spLocks noGrp="1"/>
          </p:cNvSpPr>
          <p:nvPr>
            <p:ph idx="1"/>
          </p:nvPr>
        </p:nvSpPr>
        <p:spPr/>
        <p:txBody>
          <a:bodyPr>
            <a:normAutofit fontScale="70000" lnSpcReduction="20000"/>
          </a:bodyPr>
          <a:lstStyle/>
          <a:p>
            <a:pPr>
              <a:buClr>
                <a:srgbClr val="006A52"/>
              </a:buClr>
            </a:pPr>
            <a:r>
              <a:rPr lang="en-US" sz="2800" dirty="0"/>
              <a:t>Adult education, postsecondary education, and other partners collaborate </a:t>
            </a:r>
            <a:r>
              <a:rPr lang="mr-IN" sz="2800" dirty="0" smtClean="0"/>
              <a:t>…</a:t>
            </a:r>
            <a:r>
              <a:rPr lang="en-US" sz="2800" dirty="0" smtClean="0"/>
              <a:t>so </a:t>
            </a:r>
            <a:r>
              <a:rPr lang="en-US" sz="2800" dirty="0"/>
              <a:t>Americans can attain the skills and credentials needed for jobs in their regional economy.</a:t>
            </a:r>
          </a:p>
          <a:p>
            <a:pPr>
              <a:buClr>
                <a:srgbClr val="006A52"/>
              </a:buClr>
            </a:pPr>
            <a:r>
              <a:rPr lang="en-US" sz="2800" dirty="0"/>
              <a:t>Workforce, human service, and educational systems must be in alignment through cross-agency planning, sharing common performance measures that inform data-driven decision making, and develop strategies for sector partnerships and career pathway systems and programs at the Federal, state, and local levels.</a:t>
            </a:r>
          </a:p>
          <a:p>
            <a:pPr>
              <a:buClr>
                <a:srgbClr val="006A52"/>
              </a:buClr>
            </a:pPr>
            <a:r>
              <a:rPr lang="en-US" sz="2800" dirty="0"/>
              <a:t>The State Plan ensures that all state agencies play a role in the development of a vision for a career pathways state system, as well as how the state system interplays with regional and local career pathways and career pathways plans</a:t>
            </a:r>
            <a:r>
              <a:rPr lang="en-US" sz="2800" dirty="0" smtClean="0"/>
              <a:t>.“</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12</a:t>
            </a:fld>
            <a:endParaRPr lang="en-US" dirty="0"/>
          </a:p>
        </p:txBody>
      </p:sp>
    </p:spTree>
    <p:extLst>
      <p:ext uri="{BB962C8B-B14F-4D97-AF65-F5344CB8AC3E}">
        <p14:creationId xmlns:p14="http://schemas.microsoft.com/office/powerpoint/2010/main" val="54130993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Career Pathways and Clusters</a:t>
            </a:r>
            <a:endParaRPr lang="en-US" dirty="0"/>
          </a:p>
        </p:txBody>
      </p:sp>
      <p:sp>
        <p:nvSpPr>
          <p:cNvPr id="5" name="Text Placeholder 4"/>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13</a:t>
            </a:fld>
            <a:endParaRPr lang="en-US" dirty="0"/>
          </a:p>
        </p:txBody>
      </p:sp>
    </p:spTree>
    <p:extLst>
      <p:ext uri="{BB962C8B-B14F-4D97-AF65-F5344CB8AC3E}">
        <p14:creationId xmlns:p14="http://schemas.microsoft.com/office/powerpoint/2010/main" val="107307874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Career Pathways</a:t>
            </a:r>
            <a:endParaRPr lang="en-US" dirty="0"/>
          </a:p>
        </p:txBody>
      </p:sp>
      <p:sp>
        <p:nvSpPr>
          <p:cNvPr id="6" name="Content Placeholder 5"/>
          <p:cNvSpPr>
            <a:spLocks noGrp="1"/>
          </p:cNvSpPr>
          <p:nvPr>
            <p:ph idx="1"/>
          </p:nvPr>
        </p:nvSpPr>
        <p:spPr/>
        <p:txBody>
          <a:bodyPr>
            <a:normAutofit/>
          </a:bodyPr>
          <a:lstStyle/>
          <a:p>
            <a:pPr marL="0" indent="0">
              <a:buNone/>
            </a:pPr>
            <a:endParaRPr lang="en-US" dirty="0"/>
          </a:p>
          <a:p>
            <a:pPr>
              <a:spcBef>
                <a:spcPts val="0"/>
              </a:spcBef>
              <a:buClr>
                <a:srgbClr val="006A52"/>
              </a:buClr>
            </a:pPr>
            <a:r>
              <a:rPr lang="en-US" dirty="0"/>
              <a:t>The Career Pathways Work Group developed a shared definition during the writing of the strategic </a:t>
            </a:r>
            <a:r>
              <a:rPr lang="en-US" dirty="0" smtClean="0"/>
              <a:t>plan:</a:t>
            </a:r>
          </a:p>
          <a:p>
            <a:pPr lvl="1">
              <a:spcBef>
                <a:spcPts val="0"/>
              </a:spcBef>
              <a:buClr>
                <a:srgbClr val="006A52"/>
              </a:buClr>
            </a:pPr>
            <a:r>
              <a:rPr lang="en-US" dirty="0" smtClean="0"/>
              <a:t>“We </a:t>
            </a:r>
            <a:r>
              <a:rPr lang="en-US" dirty="0"/>
              <a:t>define our career pathways system as a series of connected education and training programs and support services that enable individuals to secure employment within a specific industry or occupational sector and to advance over time to successively higher levels of education or employment in that sector.  Each step on a career pathway is designed explicitly to prepare for the next level of employment and education</a:t>
            </a:r>
            <a:r>
              <a:rPr lang="en-US" dirty="0" smtClean="0"/>
              <a:t>.”</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uk-UA" smtClean="0"/>
              <a:pPr/>
              <a:t>14</a:t>
            </a:fld>
            <a:endParaRPr lang="uk-UA" dirty="0"/>
          </a:p>
        </p:txBody>
      </p:sp>
    </p:spTree>
    <p:extLst>
      <p:ext uri="{BB962C8B-B14F-4D97-AF65-F5344CB8AC3E}">
        <p14:creationId xmlns:p14="http://schemas.microsoft.com/office/powerpoint/2010/main" val="117441487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Sector Strategies</a:t>
            </a:r>
            <a:endParaRPr lang="en-US" dirty="0"/>
          </a:p>
        </p:txBody>
      </p:sp>
      <p:sp>
        <p:nvSpPr>
          <p:cNvPr id="3" name="Content Placeholder 2"/>
          <p:cNvSpPr>
            <a:spLocks noGrp="1"/>
          </p:cNvSpPr>
          <p:nvPr>
            <p:ph idx="1"/>
          </p:nvPr>
        </p:nvSpPr>
        <p:spPr/>
        <p:txBody>
          <a:bodyPr>
            <a:normAutofit fontScale="77500" lnSpcReduction="20000"/>
          </a:bodyPr>
          <a:lstStyle/>
          <a:p>
            <a:pPr>
              <a:buClr>
                <a:srgbClr val="006A52"/>
              </a:buClr>
            </a:pPr>
            <a:r>
              <a:rPr lang="en-US" dirty="0"/>
              <a:t> </a:t>
            </a:r>
            <a:r>
              <a:rPr lang="en-US" sz="2600" dirty="0"/>
              <a:t>“Sector strategies are partnerships of employers within one industry that bring government, education, training, economic development, labor, and community organizations together to focus on the workforce needs of an industry within a regional labor market. At the state level, they are policies and investments that support the development of local sector partnerships. Sector strategies can do the following: </a:t>
            </a:r>
          </a:p>
          <a:p>
            <a:pPr lvl="1">
              <a:buClr>
                <a:srgbClr val="006A52"/>
              </a:buClr>
            </a:pPr>
            <a:r>
              <a:rPr lang="en-US" sz="2600" dirty="0"/>
              <a:t>Address current and emerging skills gap</a:t>
            </a:r>
          </a:p>
          <a:p>
            <a:pPr lvl="1">
              <a:buClr>
                <a:srgbClr val="006A52"/>
              </a:buClr>
            </a:pPr>
            <a:r>
              <a:rPr lang="en-US" sz="2600" dirty="0"/>
              <a:t>Provide a means to engage directly with industry across traditional boundaries </a:t>
            </a:r>
          </a:p>
          <a:p>
            <a:pPr lvl="1">
              <a:buClr>
                <a:srgbClr val="006A52"/>
              </a:buClr>
            </a:pPr>
            <a:r>
              <a:rPr lang="en-US" sz="2600" dirty="0"/>
              <a:t>Better align state programs and resources serving employers and workers”</a:t>
            </a:r>
          </a:p>
          <a:p>
            <a:pPr marL="0" indent="0">
              <a:buClr>
                <a:srgbClr val="006A52"/>
              </a:buClr>
              <a:buNone/>
            </a:pPr>
            <a:r>
              <a:rPr lang="en-US" dirty="0"/>
              <a:t> </a:t>
            </a:r>
            <a:r>
              <a:rPr lang="en-US" sz="2500" b="0" i="1" dirty="0">
                <a:effectLst/>
              </a:rPr>
              <a:t>Source: National Governor’s Association</a:t>
            </a:r>
          </a:p>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15</a:t>
            </a:fld>
            <a:endParaRPr lang="en-US" dirty="0"/>
          </a:p>
        </p:txBody>
      </p:sp>
    </p:spTree>
    <p:extLst>
      <p:ext uri="{BB962C8B-B14F-4D97-AF65-F5344CB8AC3E}">
        <p14:creationId xmlns:p14="http://schemas.microsoft.com/office/powerpoint/2010/main" val="337906135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Career Clusters</a:t>
            </a:r>
            <a:endParaRPr lang="en-US" dirty="0"/>
          </a:p>
        </p:txBody>
      </p:sp>
      <p:sp>
        <p:nvSpPr>
          <p:cNvPr id="3" name="Content Placeholder 2"/>
          <p:cNvSpPr>
            <a:spLocks noGrp="1"/>
          </p:cNvSpPr>
          <p:nvPr>
            <p:ph idx="1"/>
          </p:nvPr>
        </p:nvSpPr>
        <p:spPr/>
        <p:txBody>
          <a:bodyPr>
            <a:normAutofit fontScale="92500"/>
          </a:bodyPr>
          <a:lstStyle/>
          <a:p>
            <a:pPr>
              <a:lnSpc>
                <a:spcPct val="90000"/>
              </a:lnSpc>
              <a:buClr>
                <a:srgbClr val="006A52"/>
              </a:buClr>
            </a:pPr>
            <a:r>
              <a:rPr lang="en-US" sz="2200" dirty="0"/>
              <a:t>Career Clusters help students investigate careers and design their courses of study to advance their career goals. For this reason, Virginia has adopted the nationally accepted structure of career clusters, career pathways and sample career specialties or occupations.</a:t>
            </a:r>
          </a:p>
          <a:p>
            <a:pPr>
              <a:lnSpc>
                <a:spcPct val="90000"/>
              </a:lnSpc>
              <a:buClr>
                <a:srgbClr val="006A52"/>
              </a:buClr>
            </a:pPr>
            <a:r>
              <a:rPr lang="en-US" sz="2200" dirty="0"/>
              <a:t>A Career Cluster is a grouping of occupations and broad industries based on commonalities. Within each career cluster, there are multiple career pathways that represent a common set of skills and knowledge, both academic and technical, necessary to pursue a full range of career opportunities within that pathway – ranging from entry level to management, including technical and professional career specialties. Based on the skills sets taught, all CTE courses are aligned with one or more career clusters and career pathways</a:t>
            </a:r>
            <a:r>
              <a:rPr lang="en-US" sz="2200" dirty="0" smtClean="0"/>
              <a:t>.</a:t>
            </a:r>
            <a:endParaRPr lang="en-US" sz="2200"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16</a:t>
            </a:fld>
            <a:endParaRPr lang="en-US" dirty="0"/>
          </a:p>
        </p:txBody>
      </p:sp>
    </p:spTree>
    <p:extLst>
      <p:ext uri="{BB962C8B-B14F-4D97-AF65-F5344CB8AC3E}">
        <p14:creationId xmlns:p14="http://schemas.microsoft.com/office/powerpoint/2010/main" val="223039537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How Do Clusters and Pathways relate to my work as a Counselor?</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84885501"/>
              </p:ext>
            </p:extLst>
          </p:nvPr>
        </p:nvGraphicFramePr>
        <p:xfrm>
          <a:off x="6096" y="1752600"/>
          <a:ext cx="5638800" cy="4267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9E519841-B96A-4DD9-B158-9961937F6A4E}" type="slidenum">
              <a:rPr lang="uk-UA" smtClean="0"/>
              <a:pPr/>
              <a:t>17</a:t>
            </a:fld>
            <a:endParaRPr lang="uk-UA"/>
          </a:p>
        </p:txBody>
      </p:sp>
      <p:sp>
        <p:nvSpPr>
          <p:cNvPr id="9" name="TextBox 8"/>
          <p:cNvSpPr txBox="1"/>
          <p:nvPr/>
        </p:nvSpPr>
        <p:spPr>
          <a:xfrm>
            <a:off x="6172200" y="2286000"/>
            <a:ext cx="2057400" cy="646331"/>
          </a:xfrm>
          <a:prstGeom prst="rect">
            <a:avLst/>
          </a:prstGeom>
          <a:solidFill>
            <a:schemeClr val="tx2"/>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2060"/>
                </a:solidFill>
              </a:rPr>
              <a:t>Manufacturing Cluster</a:t>
            </a:r>
            <a:endParaRPr lang="en-US" b="1" dirty="0">
              <a:solidFill>
                <a:srgbClr val="002060"/>
              </a:solidFill>
            </a:endParaRPr>
          </a:p>
        </p:txBody>
      </p:sp>
      <p:sp>
        <p:nvSpPr>
          <p:cNvPr id="10" name="TextBox 9"/>
          <p:cNvSpPr txBox="1"/>
          <p:nvPr/>
        </p:nvSpPr>
        <p:spPr>
          <a:xfrm>
            <a:off x="6172200" y="2932331"/>
            <a:ext cx="2057400"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smtClean="0">
                <a:solidFill>
                  <a:srgbClr val="002060"/>
                </a:solidFill>
              </a:rPr>
              <a:t>Production Pathway</a:t>
            </a:r>
          </a:p>
          <a:p>
            <a:endParaRPr lang="en-US" dirty="0">
              <a:solidFill>
                <a:srgbClr val="002060"/>
              </a:solidFill>
            </a:endParaRPr>
          </a:p>
          <a:p>
            <a:pPr algn="ctr"/>
            <a:r>
              <a:rPr lang="en-US" b="1" dirty="0" smtClean="0">
                <a:solidFill>
                  <a:srgbClr val="002060"/>
                </a:solidFill>
              </a:rPr>
              <a:t>Logistics and Inventory Pathway</a:t>
            </a:r>
          </a:p>
          <a:p>
            <a:endParaRPr lang="en-US" dirty="0">
              <a:solidFill>
                <a:srgbClr val="002060"/>
              </a:solidFill>
            </a:endParaRPr>
          </a:p>
          <a:p>
            <a:pPr algn="ctr"/>
            <a:r>
              <a:rPr lang="en-US" b="1" dirty="0" smtClean="0">
                <a:solidFill>
                  <a:srgbClr val="002060"/>
                </a:solidFill>
              </a:rPr>
              <a:t>Maintenance Pathway</a:t>
            </a:r>
            <a:endParaRPr lang="en-US" b="1" dirty="0">
              <a:solidFill>
                <a:srgbClr val="002060"/>
              </a:solidFill>
            </a:endParaRPr>
          </a:p>
        </p:txBody>
      </p:sp>
    </p:spTree>
    <p:extLst>
      <p:ext uri="{BB962C8B-B14F-4D97-AF65-F5344CB8AC3E}">
        <p14:creationId xmlns:p14="http://schemas.microsoft.com/office/powerpoint/2010/main" val="212607755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Focus on Specific CPID Pathways?</a:t>
            </a:r>
            <a:endParaRPr lang="en-US" dirty="0"/>
          </a:p>
        </p:txBody>
      </p:sp>
      <p:sp>
        <p:nvSpPr>
          <p:cNvPr id="3" name="Content Placeholder 2"/>
          <p:cNvSpPr>
            <a:spLocks noGrp="1"/>
          </p:cNvSpPr>
          <p:nvPr>
            <p:ph idx="1"/>
          </p:nvPr>
        </p:nvSpPr>
        <p:spPr/>
        <p:txBody>
          <a:bodyPr/>
          <a:lstStyle/>
          <a:p>
            <a:pPr>
              <a:buClr>
                <a:srgbClr val="006A52"/>
              </a:buClr>
            </a:pPr>
            <a:r>
              <a:rPr lang="en-US" dirty="0" smtClean="0"/>
              <a:t>Manufacturing  </a:t>
            </a:r>
            <a:endParaRPr lang="en-US" dirty="0"/>
          </a:p>
          <a:p>
            <a:pPr>
              <a:buClr>
                <a:srgbClr val="006A52"/>
              </a:buClr>
            </a:pPr>
            <a:r>
              <a:rPr lang="en-US" dirty="0" smtClean="0"/>
              <a:t>Logistics  </a:t>
            </a:r>
            <a:endParaRPr lang="en-US" dirty="0"/>
          </a:p>
          <a:p>
            <a:pPr>
              <a:buClr>
                <a:srgbClr val="006A52"/>
              </a:buClr>
            </a:pPr>
            <a:r>
              <a:rPr lang="en-US" dirty="0" smtClean="0"/>
              <a:t>IT  </a:t>
            </a:r>
            <a:endParaRPr lang="en-US" dirty="0"/>
          </a:p>
          <a:p>
            <a:pPr>
              <a:buClr>
                <a:srgbClr val="006A52"/>
              </a:buClr>
            </a:pPr>
            <a:r>
              <a:rPr lang="en-US" dirty="0" smtClean="0"/>
              <a:t>Why were these Pathways selected?</a:t>
            </a:r>
          </a:p>
          <a:p>
            <a:pPr>
              <a:buClr>
                <a:srgbClr val="006A52"/>
              </a:buClr>
            </a:pPr>
            <a:r>
              <a:rPr lang="en-US" dirty="0" smtClean="0"/>
              <a:t> What is the relationship to LMI </a:t>
            </a:r>
            <a:r>
              <a:rPr lang="en-US" dirty="0"/>
              <a:t>in </a:t>
            </a:r>
            <a:r>
              <a:rPr lang="en-US" dirty="0" smtClean="0"/>
              <a:t>region?</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18</a:t>
            </a:fld>
            <a:endParaRPr lang="en-US" dirty="0"/>
          </a:p>
        </p:txBody>
      </p:sp>
    </p:spTree>
    <p:extLst>
      <p:ext uri="{BB962C8B-B14F-4D97-AF65-F5344CB8AC3E}">
        <p14:creationId xmlns:p14="http://schemas.microsoft.com/office/powerpoint/2010/main" val="381821355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519841-B96A-4DD9-B158-9961937F6A4E}" type="slidenum">
              <a:rPr lang="en-US" smtClean="0"/>
              <a:pPr/>
              <a:t>19</a:t>
            </a:fld>
            <a:endParaRPr lang="en-US" dirty="0"/>
          </a:p>
        </p:txBody>
      </p:sp>
      <p:pic>
        <p:nvPicPr>
          <p:cNvPr id="7" name="Picture 6" descr="Career Pathways Shenandoah Valley Advanced Manufacturing Flyer-final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9600" y="0"/>
            <a:ext cx="5367130" cy="6858000"/>
          </a:xfrm>
          <a:prstGeom prst="rect">
            <a:avLst/>
          </a:prstGeom>
        </p:spPr>
      </p:pic>
    </p:spTree>
    <p:extLst>
      <p:ext uri="{BB962C8B-B14F-4D97-AF65-F5344CB8AC3E}">
        <p14:creationId xmlns:p14="http://schemas.microsoft.com/office/powerpoint/2010/main" val="213223172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a:t>
            </a:r>
            <a:endParaRPr lang="en-US" dirty="0"/>
          </a:p>
        </p:txBody>
      </p:sp>
      <p:sp>
        <p:nvSpPr>
          <p:cNvPr id="6" name="Content Placeholder 5"/>
          <p:cNvSpPr>
            <a:spLocks noGrp="1"/>
          </p:cNvSpPr>
          <p:nvPr>
            <p:ph idx="1"/>
          </p:nvPr>
        </p:nvSpPr>
        <p:spPr/>
        <p:txBody>
          <a:bodyPr/>
          <a:lstStyle/>
          <a:p>
            <a:pPr>
              <a:buClr>
                <a:srgbClr val="006A52"/>
              </a:buClr>
            </a:pPr>
            <a:r>
              <a:rPr lang="en-US" dirty="0"/>
              <a:t>Opening</a:t>
            </a:r>
            <a:r>
              <a:rPr lang="en-US" dirty="0" smtClean="0"/>
              <a:t> remarks from our Leaders</a:t>
            </a:r>
          </a:p>
        </p:txBody>
      </p:sp>
      <p:sp>
        <p:nvSpPr>
          <p:cNvPr id="4" name="Slide Number Placeholder 3"/>
          <p:cNvSpPr>
            <a:spLocks noGrp="1"/>
          </p:cNvSpPr>
          <p:nvPr>
            <p:ph type="sldNum" sz="quarter" idx="12"/>
          </p:nvPr>
        </p:nvSpPr>
        <p:spPr/>
        <p:txBody>
          <a:bodyPr/>
          <a:lstStyle/>
          <a:p>
            <a:fld id="{9E519841-B96A-4DD9-B158-9961937F6A4E}" type="slidenum">
              <a:rPr lang="uk-UA" smtClean="0"/>
              <a:pPr/>
              <a:t>2</a:t>
            </a:fld>
            <a:endParaRPr lang="uk-UA" dirty="0"/>
          </a:p>
        </p:txBody>
      </p:sp>
      <p:pic>
        <p:nvPicPr>
          <p:cNvPr id="2" name="Picture 1" descr="career path highway sig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352800"/>
            <a:ext cx="3492500" cy="2324100"/>
          </a:xfrm>
          <a:prstGeom prst="rect">
            <a:avLst/>
          </a:prstGeom>
        </p:spPr>
      </p:pic>
    </p:spTree>
    <p:extLst>
      <p:ext uri="{BB962C8B-B14F-4D97-AF65-F5344CB8AC3E}">
        <p14:creationId xmlns:p14="http://schemas.microsoft.com/office/powerpoint/2010/main" val="387303609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519841-B96A-4DD9-B158-9961937F6A4E}" type="slidenum">
              <a:rPr lang="uk-UA" smtClean="0"/>
              <a:pPr/>
              <a:t>20</a:t>
            </a:fld>
            <a:endParaRPr lang="uk-UA"/>
          </a:p>
        </p:txBody>
      </p:sp>
      <p:pic>
        <p:nvPicPr>
          <p:cNvPr id="6" name="Picture 5" descr="Nova Workforce IT Career Ladd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extLst>
      <p:ext uri="{BB962C8B-B14F-4D97-AF65-F5344CB8AC3E}">
        <p14:creationId xmlns:p14="http://schemas.microsoft.com/office/powerpoint/2010/main" val="338009279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519841-B96A-4DD9-B158-9961937F6A4E}" type="slidenum">
              <a:rPr lang="uk-UA" smtClean="0"/>
              <a:pPr/>
              <a:t>21</a:t>
            </a:fld>
            <a:endParaRPr lang="uk-UA"/>
          </a:p>
        </p:txBody>
      </p:sp>
      <p:pic>
        <p:nvPicPr>
          <p:cNvPr id="3" name="Picture 2" descr="Building linkages in IT occupations framework for entry level, technical, and professional care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28600"/>
            <a:ext cx="8875059" cy="6858000"/>
          </a:xfrm>
          <a:prstGeom prst="rect">
            <a:avLst/>
          </a:prstGeom>
        </p:spPr>
      </p:pic>
    </p:spTree>
    <p:extLst>
      <p:ext uri="{BB962C8B-B14F-4D97-AF65-F5344CB8AC3E}">
        <p14:creationId xmlns:p14="http://schemas.microsoft.com/office/powerpoint/2010/main" val="277093952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Some Project Particulars</a:t>
            </a:r>
            <a:r>
              <a:rPr lang="mr-IN" dirty="0" smtClean="0"/>
              <a:t>…</a:t>
            </a:r>
            <a:endParaRPr lang="en-US" dirty="0"/>
          </a:p>
        </p:txBody>
      </p:sp>
      <p:sp>
        <p:nvSpPr>
          <p:cNvPr id="6" name="Content Placeholder 5"/>
          <p:cNvSpPr>
            <a:spLocks noGrp="1"/>
          </p:cNvSpPr>
          <p:nvPr>
            <p:ph idx="1"/>
          </p:nvPr>
        </p:nvSpPr>
        <p:spPr/>
        <p:txBody>
          <a:bodyPr>
            <a:normAutofit/>
          </a:bodyPr>
          <a:lstStyle/>
          <a:p>
            <a:pPr lvl="0">
              <a:buClr>
                <a:srgbClr val="006A52"/>
              </a:buClr>
            </a:pPr>
            <a:r>
              <a:rPr lang="en-US" dirty="0" smtClean="0"/>
              <a:t>CPID </a:t>
            </a:r>
            <a:r>
              <a:rPr lang="en-US" dirty="0"/>
              <a:t>provides opportunities for independence by building access to career pathways for individuals with disabilities through provision of additional services, tutoring, training and getting the accommodations and assistive technology needed to train, obtain employment, and stay employed.  </a:t>
            </a:r>
          </a:p>
          <a:p>
            <a:pPr lvl="0">
              <a:buClr>
                <a:srgbClr val="006A52"/>
              </a:buClr>
            </a:pPr>
            <a:r>
              <a:rPr lang="en-US" dirty="0"/>
              <a:t>The CPID grant also seeks to identify and bridge gaps in career pathways for individuals with disabilities, and build best practices in Career Pathways. </a:t>
            </a:r>
          </a:p>
        </p:txBody>
      </p:sp>
      <p:sp>
        <p:nvSpPr>
          <p:cNvPr id="4" name="Slide Number Placeholder 3"/>
          <p:cNvSpPr>
            <a:spLocks noGrp="1"/>
          </p:cNvSpPr>
          <p:nvPr>
            <p:ph type="sldNum" sz="quarter" idx="12"/>
          </p:nvPr>
        </p:nvSpPr>
        <p:spPr/>
        <p:txBody>
          <a:bodyPr/>
          <a:lstStyle/>
          <a:p>
            <a:fld id="{9E519841-B96A-4DD9-B158-9961937F6A4E}" type="slidenum">
              <a:rPr lang="uk-UA" smtClean="0"/>
              <a:pPr/>
              <a:t>22</a:t>
            </a:fld>
            <a:endParaRPr lang="uk-UA" dirty="0"/>
          </a:p>
        </p:txBody>
      </p:sp>
    </p:spTree>
    <p:extLst>
      <p:ext uri="{BB962C8B-B14F-4D97-AF65-F5344CB8AC3E}">
        <p14:creationId xmlns:p14="http://schemas.microsoft.com/office/powerpoint/2010/main" val="299556402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Career Pathways Grantees</a:t>
            </a:r>
            <a:endParaRPr lang="en-US" dirty="0"/>
          </a:p>
        </p:txBody>
      </p:sp>
      <p:sp>
        <p:nvSpPr>
          <p:cNvPr id="3" name="Content Placeholder 2"/>
          <p:cNvSpPr>
            <a:spLocks noGrp="1"/>
          </p:cNvSpPr>
          <p:nvPr>
            <p:ph idx="1"/>
          </p:nvPr>
        </p:nvSpPr>
        <p:spPr/>
        <p:txBody>
          <a:bodyPr>
            <a:normAutofit fontScale="92500" lnSpcReduction="10000"/>
          </a:bodyPr>
          <a:lstStyle/>
          <a:p>
            <a:pPr>
              <a:buClr>
                <a:srgbClr val="006A52"/>
              </a:buClr>
            </a:pPr>
            <a:r>
              <a:rPr lang="en-US" dirty="0"/>
              <a:t>CPID Projects beyond Virginia</a:t>
            </a:r>
          </a:p>
          <a:p>
            <a:pPr>
              <a:buClr>
                <a:srgbClr val="006A52"/>
              </a:buClr>
            </a:pPr>
            <a:r>
              <a:rPr lang="en-US" dirty="0"/>
              <a:t>Three other states were awarded the CPID Grant </a:t>
            </a:r>
          </a:p>
          <a:p>
            <a:pPr>
              <a:buClr>
                <a:srgbClr val="006A52"/>
              </a:buClr>
            </a:pPr>
            <a:r>
              <a:rPr lang="en-US" dirty="0"/>
              <a:t>Nebraska - </a:t>
            </a:r>
            <a:r>
              <a:rPr lang="en-US" dirty="0">
                <a:hlinkClick r:id="rId2"/>
              </a:rPr>
              <a:t>http://www.vr.nebraska.gov/pathways/</a:t>
            </a:r>
            <a:endParaRPr lang="en-US" dirty="0"/>
          </a:p>
          <a:p>
            <a:pPr>
              <a:buClr>
                <a:srgbClr val="006A52"/>
              </a:buClr>
            </a:pPr>
            <a:r>
              <a:rPr lang="en-US" dirty="0"/>
              <a:t>Georgia- </a:t>
            </a:r>
            <a:r>
              <a:rPr lang="en-US" dirty="0">
                <a:hlinkClick r:id="rId3"/>
              </a:rPr>
              <a:t>https://prezi.com/kvlixvzsd_mf/e3-presentation/?utm_campaign=share&amp;utm_medium=copy</a:t>
            </a:r>
            <a:endParaRPr lang="en-US" dirty="0"/>
          </a:p>
          <a:p>
            <a:pPr>
              <a:buClr>
                <a:srgbClr val="006A52"/>
              </a:buClr>
            </a:pPr>
            <a:r>
              <a:rPr lang="en-US" dirty="0"/>
              <a:t>Kentucky- </a:t>
            </a:r>
            <a:r>
              <a:rPr lang="en-US" dirty="0">
                <a:hlinkClick r:id="rId4"/>
              </a:rPr>
              <a:t>https://kcc.ky.gov/Office-for-the-Blind/projectcase/Pages/default.aspx</a:t>
            </a:r>
            <a:endParaRPr lang="en-US" dirty="0"/>
          </a:p>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23</a:t>
            </a:fld>
            <a:endParaRPr lang="en-US" dirty="0"/>
          </a:p>
        </p:txBody>
      </p:sp>
    </p:spTree>
    <p:extLst>
      <p:ext uri="{BB962C8B-B14F-4D97-AF65-F5344CB8AC3E}">
        <p14:creationId xmlns:p14="http://schemas.microsoft.com/office/powerpoint/2010/main" val="142982743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Some Other Parts of the Equation</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24</a:t>
            </a:fld>
            <a:endParaRPr lang="en-US" dirty="0"/>
          </a:p>
        </p:txBody>
      </p:sp>
    </p:spTree>
    <p:extLst>
      <p:ext uri="{BB962C8B-B14F-4D97-AF65-F5344CB8AC3E}">
        <p14:creationId xmlns:p14="http://schemas.microsoft.com/office/powerpoint/2010/main" val="141312188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90"/>
                </a:solidFill>
              </a:rPr>
              <a:t>Industry Partners</a:t>
            </a:r>
            <a:endParaRPr lang="en-US" dirty="0">
              <a:solidFill>
                <a:srgbClr val="000090"/>
              </a:solidFill>
            </a:endParaRPr>
          </a:p>
        </p:txBody>
      </p:sp>
      <p:sp>
        <p:nvSpPr>
          <p:cNvPr id="3" name="Content Placeholder 2"/>
          <p:cNvSpPr>
            <a:spLocks noGrp="1"/>
          </p:cNvSpPr>
          <p:nvPr>
            <p:ph idx="1"/>
          </p:nvPr>
        </p:nvSpPr>
        <p:spPr/>
        <p:txBody>
          <a:bodyPr/>
          <a:lstStyle/>
          <a:p>
            <a:pPr>
              <a:buClr>
                <a:srgbClr val="006A52"/>
              </a:buClr>
            </a:pPr>
            <a:r>
              <a:rPr lang="en-US" dirty="0"/>
              <a:t>VMA – Manufacturing Skills Institute</a:t>
            </a:r>
          </a:p>
          <a:p>
            <a:pPr lvl="1">
              <a:buClr>
                <a:srgbClr val="006A52"/>
              </a:buClr>
            </a:pPr>
            <a:r>
              <a:rPr lang="en-US" dirty="0"/>
              <a:t>Industry Forum opportunities</a:t>
            </a:r>
          </a:p>
          <a:p>
            <a:pPr lvl="1">
              <a:buClr>
                <a:srgbClr val="006A52"/>
              </a:buClr>
            </a:pPr>
            <a:r>
              <a:rPr lang="en-US" dirty="0"/>
              <a:t>Accessibility Benchmark System</a:t>
            </a:r>
          </a:p>
          <a:p>
            <a:pPr lvl="1">
              <a:buClr>
                <a:srgbClr val="006A52"/>
              </a:buClr>
            </a:pPr>
            <a:r>
              <a:rPr lang="en-US" dirty="0"/>
              <a:t>Disability Advocacy</a:t>
            </a:r>
          </a:p>
          <a:p>
            <a:pPr>
              <a:buClr>
                <a:srgbClr val="006A52"/>
              </a:buClr>
            </a:pPr>
            <a:r>
              <a:rPr lang="en-US" dirty="0"/>
              <a:t>NVTC </a:t>
            </a:r>
          </a:p>
          <a:p>
            <a:pPr lvl="1">
              <a:buClr>
                <a:srgbClr val="006A52"/>
              </a:buClr>
            </a:pPr>
            <a:r>
              <a:rPr lang="en-US" dirty="0" smtClean="0"/>
              <a:t>Webinars</a:t>
            </a:r>
          </a:p>
          <a:p>
            <a:pPr lvl="1">
              <a:buClr>
                <a:srgbClr val="006A52"/>
              </a:buClr>
            </a:pPr>
            <a:r>
              <a:rPr lang="en-US" dirty="0" smtClean="0"/>
              <a:t>Titan Events</a:t>
            </a:r>
          </a:p>
          <a:p>
            <a:pPr lvl="1">
              <a:buClr>
                <a:srgbClr val="006A52"/>
              </a:buClr>
            </a:pPr>
            <a:r>
              <a:rPr lang="en-US" dirty="0" smtClean="0"/>
              <a:t>Participation in Subcommittees</a:t>
            </a:r>
          </a:p>
        </p:txBody>
      </p:sp>
      <p:sp>
        <p:nvSpPr>
          <p:cNvPr id="4" name="Slide Number Placeholder 3"/>
          <p:cNvSpPr>
            <a:spLocks noGrp="1"/>
          </p:cNvSpPr>
          <p:nvPr>
            <p:ph type="sldNum" sz="quarter" idx="12"/>
          </p:nvPr>
        </p:nvSpPr>
        <p:spPr/>
        <p:txBody>
          <a:bodyPr/>
          <a:lstStyle/>
          <a:p>
            <a:fld id="{9E519841-B96A-4DD9-B158-9961937F6A4E}" type="slidenum">
              <a:rPr lang="en-US" smtClean="0"/>
              <a:pPr/>
              <a:t>25</a:t>
            </a:fld>
            <a:endParaRPr lang="en-US" dirty="0"/>
          </a:p>
        </p:txBody>
      </p:sp>
    </p:spTree>
    <p:extLst>
      <p:ext uri="{BB962C8B-B14F-4D97-AF65-F5344CB8AC3E}">
        <p14:creationId xmlns:p14="http://schemas.microsoft.com/office/powerpoint/2010/main" val="412903589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Engagement</a:t>
            </a:r>
            <a:endParaRPr lang="en-US" dirty="0"/>
          </a:p>
        </p:txBody>
      </p:sp>
      <p:sp>
        <p:nvSpPr>
          <p:cNvPr id="3" name="Content Placeholder 2"/>
          <p:cNvSpPr>
            <a:spLocks noGrp="1"/>
          </p:cNvSpPr>
          <p:nvPr>
            <p:ph idx="1"/>
          </p:nvPr>
        </p:nvSpPr>
        <p:spPr/>
        <p:txBody>
          <a:bodyPr>
            <a:normAutofit/>
          </a:bodyPr>
          <a:lstStyle/>
          <a:p>
            <a:pPr>
              <a:buClr>
                <a:srgbClr val="006A52"/>
              </a:buClr>
            </a:pPr>
            <a:r>
              <a:rPr lang="en-US" dirty="0"/>
              <a:t>The VR Workforce Studio – available in </a:t>
            </a:r>
            <a:r>
              <a:rPr lang="en-US" dirty="0" smtClean="0"/>
              <a:t>iTunes </a:t>
            </a:r>
            <a:r>
              <a:rPr lang="en-US" dirty="0"/>
              <a:t>or at vrworkforcestudio.com</a:t>
            </a:r>
          </a:p>
          <a:p>
            <a:pPr>
              <a:buClr>
                <a:srgbClr val="006A52"/>
              </a:buClr>
            </a:pPr>
            <a:r>
              <a:rPr lang="en-US" dirty="0"/>
              <a:t>Tours</a:t>
            </a:r>
          </a:p>
          <a:p>
            <a:pPr>
              <a:buClr>
                <a:srgbClr val="006A52"/>
              </a:buClr>
            </a:pPr>
            <a:r>
              <a:rPr lang="en-US" dirty="0"/>
              <a:t>Demand Side Meetings</a:t>
            </a:r>
          </a:p>
          <a:p>
            <a:pPr>
              <a:buClr>
                <a:srgbClr val="006A52"/>
              </a:buClr>
            </a:pPr>
            <a:r>
              <a:rPr lang="en-US" dirty="0"/>
              <a:t>Foundations/ Community </a:t>
            </a:r>
            <a:r>
              <a:rPr lang="en-US" dirty="0" smtClean="0"/>
              <a:t>Organizations</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26</a:t>
            </a:fld>
            <a:endParaRPr lang="en-US" dirty="0"/>
          </a:p>
        </p:txBody>
      </p:sp>
    </p:spTree>
    <p:extLst>
      <p:ext uri="{BB962C8B-B14F-4D97-AF65-F5344CB8AC3E}">
        <p14:creationId xmlns:p14="http://schemas.microsoft.com/office/powerpoint/2010/main" val="420493625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 We </a:t>
            </a:r>
            <a:r>
              <a:rPr lang="en-US" dirty="0"/>
              <a:t>M</a:t>
            </a:r>
            <a:r>
              <a:rPr lang="en-US" dirty="0" smtClean="0"/>
              <a:t>ove </a:t>
            </a:r>
            <a:r>
              <a:rPr lang="en-US" dirty="0"/>
              <a:t>A</a:t>
            </a:r>
            <a:r>
              <a:rPr lang="en-US" dirty="0" smtClean="0"/>
              <a:t>long Today</a:t>
            </a:r>
            <a:r>
              <a:rPr lang="mr-IN" dirty="0" smtClean="0"/>
              <a:t>…</a:t>
            </a:r>
            <a:endParaRPr lang="en-US" dirty="0"/>
          </a:p>
        </p:txBody>
      </p:sp>
      <p:sp>
        <p:nvSpPr>
          <p:cNvPr id="3" name="Content Placeholder 2"/>
          <p:cNvSpPr>
            <a:spLocks noGrp="1"/>
          </p:cNvSpPr>
          <p:nvPr>
            <p:ph idx="1"/>
          </p:nvPr>
        </p:nvSpPr>
        <p:spPr/>
        <p:txBody>
          <a:bodyPr>
            <a:normAutofit/>
          </a:bodyPr>
          <a:lstStyle/>
          <a:p>
            <a:pPr>
              <a:buClr>
                <a:srgbClr val="006A52"/>
              </a:buClr>
            </a:pPr>
            <a:r>
              <a:rPr lang="en-US" dirty="0"/>
              <a:t>We intend to give you more information relating to the various moving parts (resources, assessments, supports, funds, reporting, etc.) and why a Career </a:t>
            </a:r>
            <a:r>
              <a:rPr lang="en-US" dirty="0" smtClean="0"/>
              <a:t>Pathways </a:t>
            </a:r>
            <a:r>
              <a:rPr lang="en-US" dirty="0"/>
              <a:t>approach can be helpful as you collaborate with your client </a:t>
            </a:r>
            <a:r>
              <a:rPr lang="en-US" dirty="0" smtClean="0"/>
              <a:t>through all </a:t>
            </a:r>
            <a:r>
              <a:rPr lang="en-US" dirty="0"/>
              <a:t>phases of </a:t>
            </a:r>
            <a:r>
              <a:rPr lang="en-US" dirty="0" smtClean="0"/>
              <a:t>the </a:t>
            </a:r>
            <a:r>
              <a:rPr lang="en-US" dirty="0"/>
              <a:t>rehabilitation process. </a:t>
            </a:r>
            <a:r>
              <a:rPr lang="en-US" dirty="0" smtClean="0"/>
              <a:t> </a:t>
            </a:r>
          </a:p>
        </p:txBody>
      </p:sp>
      <p:sp>
        <p:nvSpPr>
          <p:cNvPr id="4" name="Slide Number Placeholder 3"/>
          <p:cNvSpPr>
            <a:spLocks noGrp="1"/>
          </p:cNvSpPr>
          <p:nvPr>
            <p:ph type="sldNum" sz="quarter" idx="12"/>
          </p:nvPr>
        </p:nvSpPr>
        <p:spPr/>
        <p:txBody>
          <a:bodyPr/>
          <a:lstStyle/>
          <a:p>
            <a:fld id="{9E519841-B96A-4DD9-B158-9961937F6A4E}" type="slidenum">
              <a:rPr lang="en-US" smtClean="0"/>
              <a:pPr/>
              <a:t>27</a:t>
            </a:fld>
            <a:endParaRPr lang="en-US" dirty="0"/>
          </a:p>
        </p:txBody>
      </p:sp>
    </p:spTree>
    <p:extLst>
      <p:ext uri="{BB962C8B-B14F-4D97-AF65-F5344CB8AC3E}">
        <p14:creationId xmlns:p14="http://schemas.microsoft.com/office/powerpoint/2010/main" val="344175733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Activity 1 CPID Baseline</a:t>
            </a:r>
            <a:r>
              <a:rPr lang="en-US" dirty="0"/>
              <a:t> </a:t>
            </a:r>
            <a:r>
              <a:rPr lang="en-US" dirty="0" smtClean="0"/>
              <a:t>Discussion</a:t>
            </a:r>
          </a:p>
        </p:txBody>
      </p:sp>
      <p:sp>
        <p:nvSpPr>
          <p:cNvPr id="3" name="Content Placeholder 2"/>
          <p:cNvSpPr>
            <a:spLocks noGrp="1"/>
          </p:cNvSpPr>
          <p:nvPr>
            <p:ph idx="1"/>
          </p:nvPr>
        </p:nvSpPr>
        <p:spPr/>
        <p:txBody>
          <a:bodyPr>
            <a:normAutofit/>
          </a:bodyPr>
          <a:lstStyle/>
          <a:p>
            <a:pPr>
              <a:buClr>
                <a:srgbClr val="006A52"/>
              </a:buClr>
            </a:pPr>
            <a:r>
              <a:rPr lang="en-US" dirty="0"/>
              <a:t>Talk in small groups about the following:</a:t>
            </a:r>
          </a:p>
          <a:p>
            <a:pPr lvl="1">
              <a:buClr>
                <a:srgbClr val="006A52"/>
              </a:buClr>
            </a:pPr>
            <a:r>
              <a:rPr lang="en-US" dirty="0"/>
              <a:t>H</a:t>
            </a:r>
            <a:r>
              <a:rPr lang="en-US" dirty="0" smtClean="0"/>
              <a:t>ave you already interacted with the CPID Project?</a:t>
            </a:r>
          </a:p>
          <a:p>
            <a:pPr lvl="1">
              <a:buClr>
                <a:srgbClr val="006A52"/>
              </a:buClr>
            </a:pPr>
            <a:r>
              <a:rPr lang="en-US" dirty="0" smtClean="0"/>
              <a:t>What activities, assessments, resources, trainings or other CPID initiatives have impacted the work you do with your clients and in what ways?</a:t>
            </a:r>
          </a:p>
          <a:p>
            <a:pPr lvl="1">
              <a:buClr>
                <a:srgbClr val="006A52"/>
              </a:buClr>
            </a:pPr>
            <a:r>
              <a:rPr lang="en-US" dirty="0" smtClean="0"/>
              <a:t>Beyond CPID, how does a Career Pathways approach fit with what you already do with clients and in what ways is it different?  </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28</a:t>
            </a:fld>
            <a:endParaRPr lang="en-US" dirty="0"/>
          </a:p>
        </p:txBody>
      </p:sp>
    </p:spTree>
    <p:extLst>
      <p:ext uri="{BB962C8B-B14F-4D97-AF65-F5344CB8AC3E}">
        <p14:creationId xmlns:p14="http://schemas.microsoft.com/office/powerpoint/2010/main" val="87428216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Career Pathways and Establishing the Employment Goal</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29</a:t>
            </a:fld>
            <a:endParaRPr lang="en-US" dirty="0"/>
          </a:p>
        </p:txBody>
      </p:sp>
    </p:spTree>
    <p:extLst>
      <p:ext uri="{BB962C8B-B14F-4D97-AF65-F5344CB8AC3E}">
        <p14:creationId xmlns:p14="http://schemas.microsoft.com/office/powerpoint/2010/main" val="248789447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Norms for today</a:t>
            </a:r>
            <a:endParaRPr lang="en-US" dirty="0"/>
          </a:p>
        </p:txBody>
      </p:sp>
      <p:sp>
        <p:nvSpPr>
          <p:cNvPr id="5" name="Content Placeholder 4"/>
          <p:cNvSpPr>
            <a:spLocks noGrp="1"/>
          </p:cNvSpPr>
          <p:nvPr>
            <p:ph idx="1"/>
          </p:nvPr>
        </p:nvSpPr>
        <p:spPr/>
        <p:txBody>
          <a:bodyPr/>
          <a:lstStyle/>
          <a:p>
            <a:pPr>
              <a:buClr>
                <a:srgbClr val="006A52"/>
              </a:buClr>
            </a:pPr>
            <a:r>
              <a:rPr lang="en-US" dirty="0" smtClean="0"/>
              <a:t>Computers/Phones/Focus</a:t>
            </a:r>
            <a:endParaRPr lang="en-US" dirty="0"/>
          </a:p>
          <a:p>
            <a:pPr>
              <a:buClr>
                <a:srgbClr val="006A52"/>
              </a:buClr>
            </a:pPr>
            <a:r>
              <a:rPr lang="en-US" dirty="0" smtClean="0"/>
              <a:t>Approach with a spirit of inquiry</a:t>
            </a:r>
          </a:p>
          <a:p>
            <a:pPr>
              <a:buClr>
                <a:srgbClr val="006A52"/>
              </a:buClr>
            </a:pPr>
            <a:r>
              <a:rPr lang="en-US" dirty="0" smtClean="0"/>
              <a:t>Task yourself to learn at least 2 new things today</a:t>
            </a:r>
          </a:p>
          <a:p>
            <a:pPr lvl="1">
              <a:buClr>
                <a:srgbClr val="006A52"/>
              </a:buClr>
            </a:pPr>
            <a:r>
              <a:rPr lang="en-US" dirty="0" smtClean="0"/>
              <a:t>We’re going to take a journey today.</a:t>
            </a:r>
          </a:p>
          <a:p>
            <a:pPr lvl="1">
              <a:buClr>
                <a:srgbClr val="006A52"/>
              </a:buClr>
            </a:pPr>
            <a:r>
              <a:rPr lang="en-US" dirty="0" smtClean="0"/>
              <a:t>We will do our best to cover everything, but our most important goal is to bring you some worthwhile discussion about this contemporary approach to VR services.</a:t>
            </a:r>
          </a:p>
          <a:p>
            <a:pPr lvl="1">
              <a:buClr>
                <a:srgbClr val="006A52"/>
              </a:buClr>
            </a:pPr>
            <a:r>
              <a:rPr lang="en-US" dirty="0" smtClean="0"/>
              <a:t>Thanks for your flexibility.</a:t>
            </a:r>
          </a:p>
        </p:txBody>
      </p:sp>
      <p:sp>
        <p:nvSpPr>
          <p:cNvPr id="4" name="Slide Number Placeholder 3"/>
          <p:cNvSpPr>
            <a:spLocks noGrp="1"/>
          </p:cNvSpPr>
          <p:nvPr>
            <p:ph type="sldNum" sz="quarter" idx="12"/>
          </p:nvPr>
        </p:nvSpPr>
        <p:spPr/>
        <p:txBody>
          <a:bodyPr/>
          <a:lstStyle/>
          <a:p>
            <a:fld id="{9E519841-B96A-4DD9-B158-9961937F6A4E}" type="slidenum">
              <a:rPr lang="uk-UA" smtClean="0"/>
              <a:pPr/>
              <a:t>3</a:t>
            </a:fld>
            <a:endParaRPr lang="uk-UA" dirty="0"/>
          </a:p>
        </p:txBody>
      </p:sp>
    </p:spTree>
    <p:extLst>
      <p:ext uri="{BB962C8B-B14F-4D97-AF65-F5344CB8AC3E}">
        <p14:creationId xmlns:p14="http://schemas.microsoft.com/office/powerpoint/2010/main" val="150114550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Employment Goal</a:t>
            </a:r>
            <a:endParaRPr lang="en-US" dirty="0"/>
          </a:p>
        </p:txBody>
      </p:sp>
      <p:sp>
        <p:nvSpPr>
          <p:cNvPr id="3" name="Content Placeholder 2"/>
          <p:cNvSpPr>
            <a:spLocks noGrp="1"/>
          </p:cNvSpPr>
          <p:nvPr>
            <p:ph idx="1"/>
          </p:nvPr>
        </p:nvSpPr>
        <p:spPr/>
        <p:txBody>
          <a:bodyPr>
            <a:normAutofit/>
          </a:bodyPr>
          <a:lstStyle/>
          <a:p>
            <a:pPr>
              <a:buClr>
                <a:srgbClr val="006A52"/>
              </a:buClr>
            </a:pPr>
            <a:r>
              <a:rPr lang="en-US" dirty="0"/>
              <a:t>All our efforts have a direct relationship to the Employment Goal.</a:t>
            </a:r>
          </a:p>
          <a:p>
            <a:pPr>
              <a:buClr>
                <a:srgbClr val="006A52"/>
              </a:buClr>
            </a:pPr>
            <a:r>
              <a:rPr lang="en-US" dirty="0"/>
              <a:t>Let’s look at how Career Pathways directly relate to IPE Development and the employment goal.</a:t>
            </a:r>
          </a:p>
        </p:txBody>
      </p:sp>
      <p:sp>
        <p:nvSpPr>
          <p:cNvPr id="4" name="Slide Number Placeholder 3"/>
          <p:cNvSpPr>
            <a:spLocks noGrp="1"/>
          </p:cNvSpPr>
          <p:nvPr>
            <p:ph type="sldNum" sz="quarter" idx="12"/>
          </p:nvPr>
        </p:nvSpPr>
        <p:spPr/>
        <p:txBody>
          <a:bodyPr/>
          <a:lstStyle/>
          <a:p>
            <a:fld id="{9E519841-B96A-4DD9-B158-9961937F6A4E}" type="slidenum">
              <a:rPr lang="en-US" smtClean="0"/>
              <a:pPr/>
              <a:t>30</a:t>
            </a:fld>
            <a:endParaRPr lang="en-US" dirty="0"/>
          </a:p>
        </p:txBody>
      </p:sp>
    </p:spTree>
    <p:extLst>
      <p:ext uri="{BB962C8B-B14F-4D97-AF65-F5344CB8AC3E}">
        <p14:creationId xmlns:p14="http://schemas.microsoft.com/office/powerpoint/2010/main" val="58657488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IPE Guidelines and Considerations for Development</a:t>
            </a:r>
            <a:endParaRPr lang="en-US" dirty="0"/>
          </a:p>
        </p:txBody>
      </p:sp>
      <p:sp>
        <p:nvSpPr>
          <p:cNvPr id="6" name="Text Placeholder 5"/>
          <p:cNvSpPr>
            <a:spLocks noGrp="1"/>
          </p:cNvSpPr>
          <p:nvPr>
            <p:ph type="body" idx="1"/>
          </p:nvPr>
        </p:nvSpPr>
        <p:spPr/>
        <p:txBody>
          <a:bodyPr/>
          <a:lstStyle/>
          <a:p>
            <a:r>
              <a:rPr lang="en-US" dirty="0" smtClean="0">
                <a:solidFill>
                  <a:srgbClr val="006A52"/>
                </a:solidFill>
                <a:effectLst/>
              </a:rPr>
              <a:t>A Springboard for our Discussions Today</a:t>
            </a:r>
            <a:endParaRPr lang="en-US" dirty="0">
              <a:solidFill>
                <a:srgbClr val="006A52"/>
              </a:solidFill>
              <a:effectLst/>
            </a:endParaRPr>
          </a:p>
        </p:txBody>
      </p:sp>
      <p:sp>
        <p:nvSpPr>
          <p:cNvPr id="4" name="Slide Number Placeholder 3"/>
          <p:cNvSpPr>
            <a:spLocks noGrp="1"/>
          </p:cNvSpPr>
          <p:nvPr>
            <p:ph type="sldNum" sz="quarter" idx="12"/>
          </p:nvPr>
        </p:nvSpPr>
        <p:spPr/>
        <p:txBody>
          <a:bodyPr/>
          <a:lstStyle/>
          <a:p>
            <a:fld id="{9E519841-B96A-4DD9-B158-9961937F6A4E}" type="slidenum">
              <a:rPr lang="en-US" smtClean="0"/>
              <a:pPr/>
              <a:t>31</a:t>
            </a:fld>
            <a:endParaRPr lang="en-US" dirty="0"/>
          </a:p>
        </p:txBody>
      </p:sp>
    </p:spTree>
    <p:extLst>
      <p:ext uri="{BB962C8B-B14F-4D97-AF65-F5344CB8AC3E}">
        <p14:creationId xmlns:p14="http://schemas.microsoft.com/office/powerpoint/2010/main" val="186566391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IPE Development Tool</a:t>
            </a:r>
            <a:endParaRPr lang="en-US" dirty="0"/>
          </a:p>
        </p:txBody>
      </p:sp>
      <p:sp>
        <p:nvSpPr>
          <p:cNvPr id="6" name="Content Placeholder 5"/>
          <p:cNvSpPr>
            <a:spLocks noGrp="1"/>
          </p:cNvSpPr>
          <p:nvPr>
            <p:ph idx="1"/>
          </p:nvPr>
        </p:nvSpPr>
        <p:spPr/>
        <p:txBody>
          <a:bodyPr>
            <a:normAutofit/>
          </a:bodyPr>
          <a:lstStyle/>
          <a:p>
            <a:pPr marL="457200" indent="-457200">
              <a:buClr>
                <a:srgbClr val="006A52"/>
              </a:buClr>
              <a:buFont typeface="+mj-lt"/>
              <a:buAutoNum type="arabicPeriod"/>
            </a:pPr>
            <a:r>
              <a:rPr lang="en-US" dirty="0"/>
              <a:t>Establishing an Employment Goal</a:t>
            </a:r>
          </a:p>
          <a:p>
            <a:pPr marL="457200" indent="-457200">
              <a:buClr>
                <a:srgbClr val="006A52"/>
              </a:buClr>
              <a:buFont typeface="+mj-lt"/>
              <a:buAutoNum type="arabicPeriod"/>
            </a:pPr>
            <a:r>
              <a:rPr lang="en-US" dirty="0"/>
              <a:t>Employment Goal Considerations</a:t>
            </a:r>
          </a:p>
          <a:p>
            <a:pPr marL="457200" indent="-457200">
              <a:buClr>
                <a:srgbClr val="006A52"/>
              </a:buClr>
              <a:buFont typeface="+mj-lt"/>
              <a:buAutoNum type="arabicPeriod"/>
            </a:pPr>
            <a:r>
              <a:rPr lang="en-US" dirty="0"/>
              <a:t>IPE Supporting Services</a:t>
            </a:r>
          </a:p>
        </p:txBody>
      </p:sp>
      <p:sp>
        <p:nvSpPr>
          <p:cNvPr id="4" name="Slide Number Placeholder 3"/>
          <p:cNvSpPr>
            <a:spLocks noGrp="1"/>
          </p:cNvSpPr>
          <p:nvPr>
            <p:ph type="sldNum" sz="quarter" idx="12"/>
          </p:nvPr>
        </p:nvSpPr>
        <p:spPr/>
        <p:txBody>
          <a:bodyPr/>
          <a:lstStyle/>
          <a:p>
            <a:fld id="{9E519841-B96A-4DD9-B158-9961937F6A4E}" type="slidenum">
              <a:rPr lang="uk-UA" smtClean="0"/>
              <a:pPr/>
              <a:t>32</a:t>
            </a:fld>
            <a:endParaRPr lang="uk-UA" dirty="0"/>
          </a:p>
        </p:txBody>
      </p:sp>
    </p:spTree>
    <p:extLst>
      <p:ext uri="{BB962C8B-B14F-4D97-AF65-F5344CB8AC3E}">
        <p14:creationId xmlns:p14="http://schemas.microsoft.com/office/powerpoint/2010/main" val="57921164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Establishing an Employment Goal</a:t>
            </a:r>
            <a:endParaRPr lang="en-US" dirty="0"/>
          </a:p>
        </p:txBody>
      </p:sp>
      <p:sp>
        <p:nvSpPr>
          <p:cNvPr id="5" name="Text Placeholder 4"/>
          <p:cNvSpPr>
            <a:spLocks noGrp="1"/>
          </p:cNvSpPr>
          <p:nvPr>
            <p:ph type="body" idx="1"/>
          </p:nvPr>
        </p:nvSpPr>
        <p:spPr/>
        <p:txBody>
          <a:bodyPr/>
          <a:lstStyle/>
          <a:p>
            <a:r>
              <a:rPr lang="en-US" dirty="0" smtClean="0">
                <a:solidFill>
                  <a:schemeClr val="bg1"/>
                </a:solidFill>
              </a:rPr>
              <a:t>How Does a Career Pathways Approach Support This Task?</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9E519841-B96A-4DD9-B158-9961937F6A4E}" type="slidenum">
              <a:rPr lang="en-US" smtClean="0"/>
              <a:pPr/>
              <a:t>33</a:t>
            </a:fld>
            <a:endParaRPr lang="en-US" dirty="0"/>
          </a:p>
        </p:txBody>
      </p:sp>
    </p:spTree>
    <p:extLst>
      <p:ext uri="{BB962C8B-B14F-4D97-AF65-F5344CB8AC3E}">
        <p14:creationId xmlns:p14="http://schemas.microsoft.com/office/powerpoint/2010/main" val="248101260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Traditional Assessment Approaches for Goal Development</a:t>
            </a:r>
            <a:endParaRPr lang="en-US" sz="3200" dirty="0"/>
          </a:p>
        </p:txBody>
      </p:sp>
      <p:sp>
        <p:nvSpPr>
          <p:cNvPr id="3" name="Content Placeholder 2"/>
          <p:cNvSpPr>
            <a:spLocks noGrp="1"/>
          </p:cNvSpPr>
          <p:nvPr>
            <p:ph idx="1"/>
          </p:nvPr>
        </p:nvSpPr>
        <p:spPr/>
        <p:txBody>
          <a:bodyPr>
            <a:normAutofit/>
          </a:bodyPr>
          <a:lstStyle/>
          <a:p>
            <a:pPr lvl="0">
              <a:buClr>
                <a:srgbClr val="006A52"/>
              </a:buClr>
            </a:pPr>
            <a:r>
              <a:rPr lang="en-US" sz="2600" dirty="0"/>
              <a:t>Intake Interview (G &amp; C)</a:t>
            </a:r>
          </a:p>
          <a:p>
            <a:pPr lvl="0">
              <a:buClr>
                <a:srgbClr val="006A52"/>
              </a:buClr>
            </a:pPr>
            <a:r>
              <a:rPr lang="en-US" sz="2600" dirty="0"/>
              <a:t>Vocational Evaluation (Paper/Pencil)</a:t>
            </a:r>
          </a:p>
          <a:p>
            <a:pPr lvl="0">
              <a:buClr>
                <a:srgbClr val="006A52"/>
              </a:buClr>
            </a:pPr>
            <a:r>
              <a:rPr lang="en-US" sz="2600" dirty="0"/>
              <a:t>Vocational Evaluation (WWRC or VRCBVI)</a:t>
            </a:r>
          </a:p>
          <a:p>
            <a:pPr lvl="0">
              <a:buClr>
                <a:srgbClr val="006A52"/>
              </a:buClr>
            </a:pPr>
            <a:r>
              <a:rPr lang="en-US" sz="2600" dirty="0"/>
              <a:t>Situational Assessment </a:t>
            </a:r>
            <a:r>
              <a:rPr lang="en-US" sz="2600" dirty="0" smtClean="0"/>
              <a:t>Case </a:t>
            </a:r>
            <a:r>
              <a:rPr lang="en-US" sz="2600" dirty="0"/>
              <a:t>Staffing</a:t>
            </a:r>
          </a:p>
          <a:p>
            <a:pPr lvl="0">
              <a:buClr>
                <a:srgbClr val="006A52"/>
              </a:buClr>
            </a:pPr>
            <a:r>
              <a:rPr lang="en-US" sz="2600" dirty="0"/>
              <a:t>Online Resources</a:t>
            </a:r>
          </a:p>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34</a:t>
            </a:fld>
            <a:endParaRPr lang="en-US" dirty="0"/>
          </a:p>
        </p:txBody>
      </p:sp>
    </p:spTree>
    <p:extLst>
      <p:ext uri="{BB962C8B-B14F-4D97-AF65-F5344CB8AC3E}">
        <p14:creationId xmlns:p14="http://schemas.microsoft.com/office/powerpoint/2010/main" val="73503936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Applying CPID Sources of Information</a:t>
            </a:r>
            <a:endParaRPr lang="en-US" dirty="0"/>
          </a:p>
        </p:txBody>
      </p:sp>
      <p:sp>
        <p:nvSpPr>
          <p:cNvPr id="3" name="Content Placeholder 2"/>
          <p:cNvSpPr>
            <a:spLocks noGrp="1"/>
          </p:cNvSpPr>
          <p:nvPr>
            <p:ph idx="1"/>
          </p:nvPr>
        </p:nvSpPr>
        <p:spPr/>
        <p:txBody>
          <a:bodyPr>
            <a:normAutofit fontScale="55000" lnSpcReduction="20000"/>
          </a:bodyPr>
          <a:lstStyle/>
          <a:p>
            <a:pPr>
              <a:buClr>
                <a:srgbClr val="006A52"/>
              </a:buClr>
            </a:pPr>
            <a:r>
              <a:rPr lang="en-US" sz="3800" dirty="0" smtClean="0"/>
              <a:t>Academies </a:t>
            </a:r>
            <a:r>
              <a:rPr lang="en-US" sz="3800" dirty="0"/>
              <a:t>– exploration of technology careers through tours, project, presentations and friendly competitions </a:t>
            </a:r>
          </a:p>
          <a:p>
            <a:pPr>
              <a:buClr>
                <a:srgbClr val="006A52"/>
              </a:buClr>
            </a:pPr>
            <a:r>
              <a:rPr lang="en-US" sz="3800" dirty="0"/>
              <a:t>Tours </a:t>
            </a:r>
            <a:r>
              <a:rPr lang="en-US" sz="3800" dirty="0" smtClean="0"/>
              <a:t> </a:t>
            </a:r>
          </a:p>
          <a:p>
            <a:pPr>
              <a:buClr>
                <a:srgbClr val="006A52"/>
              </a:buClr>
            </a:pPr>
            <a:r>
              <a:rPr lang="en-US" sz="3800" dirty="0" smtClean="0"/>
              <a:t>Resources  </a:t>
            </a:r>
            <a:endParaRPr lang="en-US" sz="3800" dirty="0"/>
          </a:p>
          <a:p>
            <a:pPr lvl="1" fontAlgn="b">
              <a:buClr>
                <a:srgbClr val="006A52"/>
              </a:buClr>
            </a:pPr>
            <a:r>
              <a:rPr lang="en-US" sz="3600" dirty="0"/>
              <a:t>Loaner library</a:t>
            </a:r>
          </a:p>
          <a:p>
            <a:pPr lvl="1" fontAlgn="b">
              <a:buClr>
                <a:srgbClr val="006A52"/>
              </a:buClr>
            </a:pPr>
            <a:r>
              <a:rPr lang="en-US" sz="3600" dirty="0"/>
              <a:t>AT eval and / or recommendation to the DARS AT specialist</a:t>
            </a:r>
          </a:p>
          <a:p>
            <a:pPr lvl="1" fontAlgn="b">
              <a:buClr>
                <a:srgbClr val="006A52"/>
              </a:buClr>
            </a:pPr>
            <a:r>
              <a:rPr lang="en-US" sz="3600" dirty="0"/>
              <a:t>Occupational and / or Physical Therapy if needed</a:t>
            </a:r>
          </a:p>
          <a:p>
            <a:pPr lvl="1" fontAlgn="b">
              <a:buClr>
                <a:srgbClr val="006A52"/>
              </a:buClr>
            </a:pPr>
            <a:r>
              <a:rPr lang="en-US" sz="3600" dirty="0"/>
              <a:t>Ergonomic / Work site evaluation</a:t>
            </a:r>
          </a:p>
          <a:p>
            <a:pPr lvl="1" fontAlgn="b">
              <a:buClr>
                <a:srgbClr val="006A52"/>
              </a:buClr>
            </a:pPr>
            <a:r>
              <a:rPr lang="en-US" sz="3600" dirty="0"/>
              <a:t>Adult Education</a:t>
            </a:r>
          </a:p>
          <a:p>
            <a:pPr lvl="1" fontAlgn="b">
              <a:buClr>
                <a:srgbClr val="006A52"/>
              </a:buClr>
            </a:pPr>
            <a:r>
              <a:rPr lang="en-US" sz="3600" dirty="0"/>
              <a:t>Behavioral </a:t>
            </a:r>
            <a:r>
              <a:rPr lang="en-US" sz="3600" dirty="0" smtClean="0"/>
              <a:t>Support</a:t>
            </a:r>
            <a:endParaRPr lang="en-US" sz="3600"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35</a:t>
            </a:fld>
            <a:endParaRPr lang="en-US" dirty="0"/>
          </a:p>
        </p:txBody>
      </p:sp>
    </p:spTree>
    <p:extLst>
      <p:ext uri="{BB962C8B-B14F-4D97-AF65-F5344CB8AC3E}">
        <p14:creationId xmlns:p14="http://schemas.microsoft.com/office/powerpoint/2010/main" val="297278149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Paper and Pencil</a:t>
            </a:r>
            <a:endParaRPr lang="en-US" dirty="0"/>
          </a:p>
        </p:txBody>
      </p:sp>
      <p:sp>
        <p:nvSpPr>
          <p:cNvPr id="3" name="Content Placeholder 2"/>
          <p:cNvSpPr>
            <a:spLocks noGrp="1"/>
          </p:cNvSpPr>
          <p:nvPr>
            <p:ph idx="1"/>
          </p:nvPr>
        </p:nvSpPr>
        <p:spPr/>
        <p:txBody>
          <a:bodyPr>
            <a:normAutofit/>
          </a:bodyPr>
          <a:lstStyle/>
          <a:p>
            <a:pPr>
              <a:lnSpc>
                <a:spcPct val="80000"/>
              </a:lnSpc>
              <a:buClr>
                <a:srgbClr val="006A52"/>
              </a:buClr>
            </a:pPr>
            <a:r>
              <a:rPr lang="en-US" dirty="0"/>
              <a:t>Some clients benefitting from CPID may have been ‘ruled out’ by traditional measures.</a:t>
            </a:r>
          </a:p>
          <a:p>
            <a:pPr>
              <a:lnSpc>
                <a:spcPct val="80000"/>
              </a:lnSpc>
              <a:buClr>
                <a:srgbClr val="006A52"/>
              </a:buClr>
            </a:pPr>
            <a:r>
              <a:rPr lang="en-US" dirty="0"/>
              <a:t>Pathways Approach is about ‘ruling in’  (expanding vocational exploration; provision of innovative accommodations; assistive technology; learning supports) as opposed to ‘ruling out’.</a:t>
            </a:r>
          </a:p>
          <a:p>
            <a:pPr>
              <a:lnSpc>
                <a:spcPct val="80000"/>
              </a:lnSpc>
              <a:buClr>
                <a:srgbClr val="006A52"/>
              </a:buClr>
            </a:pPr>
            <a:r>
              <a:rPr lang="en-US" dirty="0"/>
              <a:t>Academies have impacted many individuals relating to their learning about occupational information.</a:t>
            </a:r>
          </a:p>
        </p:txBody>
      </p:sp>
      <p:sp>
        <p:nvSpPr>
          <p:cNvPr id="4" name="Slide Number Placeholder 3"/>
          <p:cNvSpPr>
            <a:spLocks noGrp="1"/>
          </p:cNvSpPr>
          <p:nvPr>
            <p:ph type="sldNum" sz="quarter" idx="12"/>
          </p:nvPr>
        </p:nvSpPr>
        <p:spPr/>
        <p:txBody>
          <a:bodyPr/>
          <a:lstStyle/>
          <a:p>
            <a:fld id="{9E519841-B96A-4DD9-B158-9961937F6A4E}" type="slidenum">
              <a:rPr lang="en-US" smtClean="0"/>
              <a:pPr/>
              <a:t>36</a:t>
            </a:fld>
            <a:endParaRPr lang="en-US" dirty="0"/>
          </a:p>
        </p:txBody>
      </p:sp>
    </p:spTree>
    <p:extLst>
      <p:ext uri="{BB962C8B-B14F-4D97-AF65-F5344CB8AC3E}">
        <p14:creationId xmlns:p14="http://schemas.microsoft.com/office/powerpoint/2010/main" val="28419678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Motivational Interviewing and the Employment Goal</a:t>
            </a:r>
            <a:endParaRPr lang="en-US" dirty="0"/>
          </a:p>
        </p:txBody>
      </p:sp>
      <p:sp>
        <p:nvSpPr>
          <p:cNvPr id="3" name="Content Placeholder 2"/>
          <p:cNvSpPr>
            <a:spLocks noGrp="1"/>
          </p:cNvSpPr>
          <p:nvPr>
            <p:ph idx="1"/>
          </p:nvPr>
        </p:nvSpPr>
        <p:spPr/>
        <p:txBody>
          <a:bodyPr/>
          <a:lstStyle/>
          <a:p>
            <a:pPr>
              <a:lnSpc>
                <a:spcPct val="80000"/>
              </a:lnSpc>
              <a:buClr>
                <a:srgbClr val="006A52"/>
              </a:buClr>
            </a:pPr>
            <a:r>
              <a:rPr lang="en-US" dirty="0"/>
              <a:t>Workforce Partners and approach used in this project</a:t>
            </a:r>
          </a:p>
          <a:p>
            <a:pPr>
              <a:lnSpc>
                <a:spcPct val="80000"/>
              </a:lnSpc>
              <a:buClr>
                <a:srgbClr val="006A52"/>
              </a:buClr>
            </a:pPr>
            <a:r>
              <a:rPr lang="en-US" dirty="0"/>
              <a:t>Shared language of MI</a:t>
            </a:r>
          </a:p>
          <a:p>
            <a:pPr>
              <a:lnSpc>
                <a:spcPct val="80000"/>
              </a:lnSpc>
              <a:buClr>
                <a:srgbClr val="006A52"/>
              </a:buClr>
            </a:pPr>
            <a:r>
              <a:rPr lang="en-US" dirty="0"/>
              <a:t>Some applicable MI principles</a:t>
            </a:r>
          </a:p>
          <a:p>
            <a:pPr>
              <a:lnSpc>
                <a:spcPct val="80000"/>
              </a:lnSpc>
              <a:buClr>
                <a:srgbClr val="006A52"/>
              </a:buClr>
            </a:pPr>
            <a:r>
              <a:rPr lang="en-US" dirty="0"/>
              <a:t>Counseling and Guidance can be enhanced with MI</a:t>
            </a:r>
          </a:p>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37</a:t>
            </a:fld>
            <a:endParaRPr lang="en-US" dirty="0"/>
          </a:p>
        </p:txBody>
      </p:sp>
    </p:spTree>
    <p:extLst>
      <p:ext uri="{BB962C8B-B14F-4D97-AF65-F5344CB8AC3E}">
        <p14:creationId xmlns:p14="http://schemas.microsoft.com/office/powerpoint/2010/main" val="412042620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MI Basics</a:t>
            </a:r>
            <a:endParaRPr lang="en-US" dirty="0"/>
          </a:p>
        </p:txBody>
      </p:sp>
      <p:sp>
        <p:nvSpPr>
          <p:cNvPr id="3" name="Content Placeholder 2"/>
          <p:cNvSpPr>
            <a:spLocks noGrp="1"/>
          </p:cNvSpPr>
          <p:nvPr>
            <p:ph idx="1"/>
          </p:nvPr>
        </p:nvSpPr>
        <p:spPr/>
        <p:txBody>
          <a:bodyPr/>
          <a:lstStyle/>
          <a:p>
            <a:r>
              <a:rPr lang="en-US" dirty="0" smtClean="0"/>
              <a:t>MI is all </a:t>
            </a:r>
            <a:r>
              <a:rPr lang="en-US" dirty="0"/>
              <a:t>about Change – </a:t>
            </a:r>
            <a:r>
              <a:rPr lang="en-US" dirty="0" smtClean="0"/>
              <a:t>You are getting </a:t>
            </a:r>
            <a:r>
              <a:rPr lang="en-US" dirty="0"/>
              <a:t>consumer to talk themselves into change</a:t>
            </a:r>
          </a:p>
          <a:p>
            <a:r>
              <a:rPr lang="en-US" dirty="0"/>
              <a:t>Conversation not inquisition – turn those questions into statements</a:t>
            </a:r>
          </a:p>
          <a:p>
            <a:r>
              <a:rPr lang="en-US" dirty="0"/>
              <a:t>Make educated ‘guesses’ and the consumer will latch on, or will tell you you are wrong… </a:t>
            </a:r>
          </a:p>
          <a:p>
            <a:r>
              <a:rPr lang="en-US" dirty="0"/>
              <a:t>Reflection and consumer </a:t>
            </a:r>
            <a:r>
              <a:rPr lang="en-US" dirty="0" smtClean="0"/>
              <a:t>readiness ‘</a:t>
            </a:r>
            <a:r>
              <a:rPr lang="en-US" dirty="0"/>
              <a:t>There’s a Nail in Your Head’</a:t>
            </a:r>
          </a:p>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38</a:t>
            </a:fld>
            <a:endParaRPr lang="en-US" dirty="0"/>
          </a:p>
        </p:txBody>
      </p:sp>
    </p:spTree>
    <p:extLst>
      <p:ext uri="{BB962C8B-B14F-4D97-AF65-F5344CB8AC3E}">
        <p14:creationId xmlns:p14="http://schemas.microsoft.com/office/powerpoint/2010/main" val="3794398137"/>
      </p:ext>
    </p:extLst>
  </p:cSld>
  <p:clrMapOvr>
    <a:masterClrMapping/>
  </p:clrMapOvr>
  <p:transition xmlns:p14="http://schemas.microsoft.com/office/powerpoint/2010/mai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 Spirit </a:t>
            </a:r>
            <a:r>
              <a:rPr lang="mr-IN" dirty="0" smtClean="0"/>
              <a:t>–</a:t>
            </a:r>
            <a:r>
              <a:rPr lang="en-US" dirty="0" smtClean="0"/>
              <a:t> Things to Remember</a:t>
            </a:r>
            <a:endParaRPr lang="en-US" dirty="0"/>
          </a:p>
        </p:txBody>
      </p:sp>
      <p:sp>
        <p:nvSpPr>
          <p:cNvPr id="3" name="Content Placeholder 2"/>
          <p:cNvSpPr>
            <a:spLocks noGrp="1"/>
          </p:cNvSpPr>
          <p:nvPr>
            <p:ph idx="1"/>
          </p:nvPr>
        </p:nvSpPr>
        <p:spPr/>
        <p:txBody>
          <a:bodyPr>
            <a:normAutofit fontScale="85000" lnSpcReduction="20000"/>
          </a:bodyPr>
          <a:lstStyle/>
          <a:p>
            <a:r>
              <a:rPr lang="en-US" dirty="0"/>
              <a:t>Here’s the hard part – no advice!</a:t>
            </a:r>
          </a:p>
          <a:p>
            <a:r>
              <a:rPr lang="en-US" dirty="0"/>
              <a:t>Avoid being “Dr. Judges-Too-Much”</a:t>
            </a:r>
          </a:p>
          <a:p>
            <a:r>
              <a:rPr lang="en-US" dirty="0"/>
              <a:t>Give folks – ‘A Menu of Options’</a:t>
            </a:r>
          </a:p>
          <a:p>
            <a:r>
              <a:rPr lang="en-US" dirty="0"/>
              <a:t>Reinforce change process (affirmations); non-attending skills for sustaining status quo</a:t>
            </a:r>
          </a:p>
          <a:p>
            <a:r>
              <a:rPr lang="en-US" dirty="0" smtClean="0"/>
              <a:t>Many simple techniques </a:t>
            </a:r>
            <a:r>
              <a:rPr lang="mr-IN" dirty="0" smtClean="0"/>
              <a:t>–</a:t>
            </a:r>
            <a:r>
              <a:rPr lang="en-US" dirty="0" smtClean="0"/>
              <a:t> </a:t>
            </a:r>
          </a:p>
          <a:p>
            <a:pPr lvl="1"/>
            <a:r>
              <a:rPr lang="en-US" dirty="0" smtClean="0"/>
              <a:t>Importance and Confidence Rulers: Scaling </a:t>
            </a:r>
            <a:r>
              <a:rPr lang="en-US" dirty="0"/>
              <a:t>1 – </a:t>
            </a:r>
            <a:r>
              <a:rPr lang="en-US" dirty="0" smtClean="0"/>
              <a:t>10:</a:t>
            </a:r>
          </a:p>
          <a:p>
            <a:pPr lvl="2"/>
            <a:r>
              <a:rPr lang="en-US" dirty="0" smtClean="0"/>
              <a:t>How Important is this to you? (Build Importance </a:t>
            </a:r>
            <a:r>
              <a:rPr lang="mr-IN" dirty="0" smtClean="0"/>
              <a:t>–</a:t>
            </a:r>
            <a:r>
              <a:rPr lang="en-US" dirty="0" smtClean="0"/>
              <a:t> Why are you at a 6 and not a 2 or 3?)</a:t>
            </a:r>
          </a:p>
          <a:p>
            <a:pPr lvl="2"/>
            <a:r>
              <a:rPr lang="en-US" dirty="0" smtClean="0"/>
              <a:t>How confident are you? Build Confidence </a:t>
            </a:r>
            <a:r>
              <a:rPr lang="mr-IN" dirty="0" smtClean="0"/>
              <a:t>–</a:t>
            </a:r>
            <a:r>
              <a:rPr lang="en-US" dirty="0" smtClean="0"/>
              <a:t>( What would it take to go from a 6 to an 8?)</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39</a:t>
            </a:fld>
            <a:endParaRPr lang="en-US" dirty="0"/>
          </a:p>
        </p:txBody>
      </p:sp>
    </p:spTree>
    <p:extLst>
      <p:ext uri="{BB962C8B-B14F-4D97-AF65-F5344CB8AC3E}">
        <p14:creationId xmlns:p14="http://schemas.microsoft.com/office/powerpoint/2010/main" val="2737950733"/>
      </p:ext>
    </p:extLst>
  </p:cSld>
  <p:clrMapOvr>
    <a:masterClrMapping/>
  </p:clrMapOvr>
  <p:transition xmlns:p14="http://schemas.microsoft.com/office/powerpoint/2010/mai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Who Is Here Today?</a:t>
            </a:r>
            <a:endParaRPr lang="en-US" dirty="0"/>
          </a:p>
        </p:txBody>
      </p:sp>
      <p:sp>
        <p:nvSpPr>
          <p:cNvPr id="3" name="Content Placeholder 2"/>
          <p:cNvSpPr>
            <a:spLocks noGrp="1"/>
          </p:cNvSpPr>
          <p:nvPr>
            <p:ph idx="1"/>
          </p:nvPr>
        </p:nvSpPr>
        <p:spPr/>
        <p:txBody>
          <a:bodyPr>
            <a:normAutofit/>
          </a:bodyPr>
          <a:lstStyle/>
          <a:p>
            <a:pPr>
              <a:buClr>
                <a:srgbClr val="006A52"/>
              </a:buClr>
            </a:pPr>
            <a:r>
              <a:rPr lang="en-US" dirty="0"/>
              <a:t>Counselors?</a:t>
            </a:r>
          </a:p>
          <a:p>
            <a:pPr>
              <a:buClr>
                <a:srgbClr val="006A52"/>
              </a:buClr>
            </a:pPr>
            <a:r>
              <a:rPr lang="en-US" dirty="0"/>
              <a:t>Placement Professionals?</a:t>
            </a:r>
          </a:p>
          <a:p>
            <a:pPr>
              <a:buClr>
                <a:srgbClr val="006A52"/>
              </a:buClr>
            </a:pPr>
            <a:r>
              <a:rPr lang="en-US" dirty="0"/>
              <a:t>Regional Directors?</a:t>
            </a:r>
          </a:p>
          <a:p>
            <a:pPr>
              <a:buClr>
                <a:srgbClr val="006A52"/>
              </a:buClr>
            </a:pPr>
            <a:r>
              <a:rPr lang="en-US" dirty="0"/>
              <a:t>Administrators?</a:t>
            </a:r>
          </a:p>
          <a:p>
            <a:pPr>
              <a:buClr>
                <a:srgbClr val="006A52"/>
              </a:buClr>
            </a:pPr>
            <a:r>
              <a:rPr lang="en-US" dirty="0"/>
              <a:t>Others?</a:t>
            </a:r>
          </a:p>
        </p:txBody>
      </p:sp>
      <p:sp>
        <p:nvSpPr>
          <p:cNvPr id="4" name="Slide Number Placeholder 3"/>
          <p:cNvSpPr>
            <a:spLocks noGrp="1"/>
          </p:cNvSpPr>
          <p:nvPr>
            <p:ph type="sldNum" sz="quarter" idx="12"/>
          </p:nvPr>
        </p:nvSpPr>
        <p:spPr/>
        <p:txBody>
          <a:bodyPr/>
          <a:lstStyle/>
          <a:p>
            <a:fld id="{9E519841-B96A-4DD9-B158-9961937F6A4E}" type="slidenum">
              <a:rPr lang="en-US" smtClean="0"/>
              <a:pPr/>
              <a:t>4</a:t>
            </a:fld>
            <a:endParaRPr lang="en-US" dirty="0"/>
          </a:p>
        </p:txBody>
      </p:sp>
    </p:spTree>
    <p:extLst>
      <p:ext uri="{BB962C8B-B14F-4D97-AF65-F5344CB8AC3E}">
        <p14:creationId xmlns:p14="http://schemas.microsoft.com/office/powerpoint/2010/main" val="126329124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normAutofit fontScale="90000"/>
          </a:bodyPr>
          <a:lstStyle/>
          <a:p>
            <a:r>
              <a:rPr lang="en-US" dirty="0">
                <a:latin typeface="Lucida Sans" charset="0"/>
                <a:ea typeface="ＭＳ Ｐゴシック" charset="0"/>
                <a:cs typeface="ＭＳ Ｐゴシック" charset="0"/>
              </a:rPr>
              <a:t>Tools to Evoke Change Talk</a:t>
            </a:r>
          </a:p>
        </p:txBody>
      </p:sp>
      <p:sp>
        <p:nvSpPr>
          <p:cNvPr id="117762" name="Content Placeholder 2"/>
          <p:cNvSpPr>
            <a:spLocks noGrp="1"/>
          </p:cNvSpPr>
          <p:nvPr>
            <p:ph idx="1"/>
          </p:nvPr>
        </p:nvSpPr>
        <p:spPr/>
        <p:txBody>
          <a:bodyPr/>
          <a:lstStyle/>
          <a:p>
            <a:r>
              <a:rPr lang="en-US" dirty="0">
                <a:latin typeface="Book Antiqua" charset="0"/>
                <a:ea typeface="ＭＳ Ｐゴシック" charset="0"/>
                <a:cs typeface="ＭＳ Ｐゴシック" charset="0"/>
              </a:rPr>
              <a:t>Querying Extremes – What concerns you most about being employed?  What would be the best results if you make this change? You have no time to make this change…</a:t>
            </a:r>
          </a:p>
          <a:p>
            <a:r>
              <a:rPr lang="en-US" dirty="0">
                <a:latin typeface="Book Antiqua" charset="0"/>
                <a:ea typeface="ＭＳ Ｐゴシック" charset="0"/>
                <a:cs typeface="ＭＳ Ｐゴシック" charset="0"/>
              </a:rPr>
              <a:t>Looking back – Remember back to when you were employed before the accident.. What was </a:t>
            </a:r>
            <a:r>
              <a:rPr lang="en-US" dirty="0" smtClean="0">
                <a:latin typeface="Book Antiqua" charset="0"/>
                <a:ea typeface="ＭＳ Ｐゴシック" charset="0"/>
                <a:cs typeface="ＭＳ Ｐゴシック" charset="0"/>
              </a:rPr>
              <a:t>your </a:t>
            </a:r>
            <a:r>
              <a:rPr lang="en-US" dirty="0">
                <a:latin typeface="Book Antiqua" charset="0"/>
                <a:ea typeface="ＭＳ Ｐゴシック" charset="0"/>
                <a:cs typeface="ＭＳ Ｐゴシック" charset="0"/>
              </a:rPr>
              <a:t>life like?</a:t>
            </a:r>
          </a:p>
          <a:p>
            <a:r>
              <a:rPr lang="en-US" dirty="0">
                <a:latin typeface="Book Antiqua" charset="0"/>
                <a:ea typeface="ＭＳ Ｐゴシック" charset="0"/>
                <a:cs typeface="ＭＳ Ｐゴシック" charset="0"/>
              </a:rPr>
              <a:t>Looking forward – If you decide to make this change, how will your life be different?</a:t>
            </a:r>
          </a:p>
        </p:txBody>
      </p:sp>
      <p:sp>
        <p:nvSpPr>
          <p:cNvPr id="117763" name="Slide Number Placeholder 3"/>
          <p:cNvSpPr>
            <a:spLocks noGrp="1"/>
          </p:cNvSpPr>
          <p:nvPr>
            <p:ph type="sldNum" sz="quarter" idx="4294967295"/>
          </p:nvPr>
        </p:nvSpPr>
        <p:spPr bwMode="auto">
          <a:xfrm>
            <a:off x="6705600" y="6492875"/>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84B5E53-F7D4-BD45-92AA-955324E09962}" type="slidenum">
              <a:rPr lang="en-US" sz="1200">
                <a:solidFill>
                  <a:schemeClr val="bg1"/>
                </a:solidFill>
                <a:latin typeface="Book Antiqua" charset="0"/>
              </a:rPr>
              <a:pPr eaLnBrk="1" hangingPunct="1"/>
              <a:t>40</a:t>
            </a:fld>
            <a:endParaRPr lang="en-US" sz="1200" dirty="0">
              <a:solidFill>
                <a:schemeClr val="bg1"/>
              </a:solidFill>
              <a:latin typeface="Book Antiqua" charset="0"/>
            </a:endParaRPr>
          </a:p>
        </p:txBody>
      </p:sp>
    </p:spTree>
    <p:extLst>
      <p:ext uri="{BB962C8B-B14F-4D97-AF65-F5344CB8AC3E}">
        <p14:creationId xmlns:p14="http://schemas.microsoft.com/office/powerpoint/2010/main" val="23993394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Career Pathways </a:t>
            </a:r>
            <a:r>
              <a:rPr lang="mr-IN" dirty="0" smtClean="0"/>
              <a:t>–</a:t>
            </a:r>
            <a:r>
              <a:rPr lang="en-US" dirty="0" smtClean="0"/>
              <a:t> A Different Direction</a:t>
            </a:r>
            <a:endParaRPr lang="en-US" dirty="0"/>
          </a:p>
        </p:txBody>
      </p:sp>
      <p:sp>
        <p:nvSpPr>
          <p:cNvPr id="3" name="Content Placeholder 2"/>
          <p:cNvSpPr>
            <a:spLocks noGrp="1"/>
          </p:cNvSpPr>
          <p:nvPr>
            <p:ph idx="1"/>
          </p:nvPr>
        </p:nvSpPr>
        <p:spPr/>
        <p:txBody>
          <a:bodyPr>
            <a:normAutofit fontScale="92500" lnSpcReduction="10000"/>
          </a:bodyPr>
          <a:lstStyle/>
          <a:p>
            <a:pPr>
              <a:lnSpc>
                <a:spcPct val="80000"/>
              </a:lnSpc>
              <a:buClr>
                <a:srgbClr val="006A52"/>
              </a:buClr>
            </a:pPr>
            <a:r>
              <a:rPr lang="en-US" sz="2600" dirty="0"/>
              <a:t>Many times we focus from the ground up and look at all the variables we discussed relative to building up to an employment goal.</a:t>
            </a:r>
          </a:p>
          <a:p>
            <a:pPr>
              <a:lnSpc>
                <a:spcPct val="80000"/>
              </a:lnSpc>
              <a:buClr>
                <a:srgbClr val="006A52"/>
              </a:buClr>
            </a:pPr>
            <a:r>
              <a:rPr lang="en-US" sz="2600" dirty="0"/>
              <a:t>Sometimes we can benefit from looking at the goal then down onto the match between the person and the environment.</a:t>
            </a:r>
          </a:p>
          <a:p>
            <a:pPr>
              <a:lnSpc>
                <a:spcPct val="80000"/>
              </a:lnSpc>
              <a:buClr>
                <a:srgbClr val="006A52"/>
              </a:buClr>
            </a:pPr>
            <a:r>
              <a:rPr lang="en-US" sz="2600" dirty="0"/>
              <a:t>CPID attempts to innovate the job selection process with a heavy emphasis on labor market information and career progression.  </a:t>
            </a:r>
          </a:p>
          <a:p>
            <a:pPr>
              <a:lnSpc>
                <a:spcPct val="80000"/>
              </a:lnSpc>
              <a:buClr>
                <a:srgbClr val="006A52"/>
              </a:buClr>
            </a:pPr>
            <a:r>
              <a:rPr lang="en-US" sz="2600" dirty="0"/>
              <a:t>CPID Scenario</a:t>
            </a:r>
            <a:r>
              <a:rPr lang="mr-IN" sz="2600" dirty="0"/>
              <a:t>…</a:t>
            </a:r>
            <a:r>
              <a:rPr lang="en-US" sz="2600" dirty="0"/>
              <a:t> the basics summed up in a real world example</a:t>
            </a:r>
            <a:r>
              <a:rPr lang="en-US" sz="2600" dirty="0" smtClean="0"/>
              <a:t>.</a:t>
            </a:r>
            <a:endParaRPr lang="en-US" sz="2600"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41</a:t>
            </a:fld>
            <a:endParaRPr lang="en-US" dirty="0"/>
          </a:p>
        </p:txBody>
      </p:sp>
    </p:spTree>
    <p:extLst>
      <p:ext uri="{BB962C8B-B14F-4D97-AF65-F5344CB8AC3E}">
        <p14:creationId xmlns:p14="http://schemas.microsoft.com/office/powerpoint/2010/main" val="414562425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Lunch</a:t>
            </a:r>
            <a:endParaRPr lang="en-US" dirty="0"/>
          </a:p>
        </p:txBody>
      </p:sp>
      <p:sp>
        <p:nvSpPr>
          <p:cNvPr id="3" name="Content Placeholder 2"/>
          <p:cNvSpPr>
            <a:spLocks noGrp="1"/>
          </p:cNvSpPr>
          <p:nvPr>
            <p:ph idx="1"/>
          </p:nvPr>
        </p:nvSpPr>
        <p:spPr/>
        <p:txBody>
          <a:bodyPr/>
          <a:lstStyle/>
          <a:p>
            <a:endParaRPr lang="en-US" dirty="0" smtClean="0"/>
          </a:p>
          <a:p>
            <a:pPr>
              <a:lnSpc>
                <a:spcPct val="70000"/>
              </a:lnSpc>
              <a:buClr>
                <a:srgbClr val="006A52"/>
              </a:buClr>
            </a:pPr>
            <a:r>
              <a:rPr lang="en-US" dirty="0" smtClean="0"/>
              <a:t>Success </a:t>
            </a:r>
            <a:r>
              <a:rPr lang="en-US" dirty="0"/>
              <a:t>Scenarios - Sam Rothrock and team in Richmond.</a:t>
            </a:r>
          </a:p>
        </p:txBody>
      </p:sp>
      <p:sp>
        <p:nvSpPr>
          <p:cNvPr id="4" name="Slide Number Placeholder 3"/>
          <p:cNvSpPr>
            <a:spLocks noGrp="1"/>
          </p:cNvSpPr>
          <p:nvPr>
            <p:ph type="sldNum" sz="quarter" idx="12"/>
          </p:nvPr>
        </p:nvSpPr>
        <p:spPr/>
        <p:txBody>
          <a:bodyPr/>
          <a:lstStyle/>
          <a:p>
            <a:fld id="{9E519841-B96A-4DD9-B158-9961937F6A4E}" type="slidenum">
              <a:rPr lang="en-US" smtClean="0"/>
              <a:pPr/>
              <a:t>42</a:t>
            </a:fld>
            <a:endParaRPr lang="en-US" dirty="0"/>
          </a:p>
        </p:txBody>
      </p:sp>
    </p:spTree>
    <p:extLst>
      <p:ext uri="{BB962C8B-B14F-4D97-AF65-F5344CB8AC3E}">
        <p14:creationId xmlns:p14="http://schemas.microsoft.com/office/powerpoint/2010/main" val="51090606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Career Fund of Knowledge</a:t>
            </a:r>
            <a:endParaRPr lang="en-US" dirty="0"/>
          </a:p>
        </p:txBody>
      </p:sp>
      <p:sp>
        <p:nvSpPr>
          <p:cNvPr id="3" name="Content Placeholder 2"/>
          <p:cNvSpPr>
            <a:spLocks noGrp="1"/>
          </p:cNvSpPr>
          <p:nvPr>
            <p:ph idx="1"/>
          </p:nvPr>
        </p:nvSpPr>
        <p:spPr/>
        <p:txBody>
          <a:bodyPr>
            <a:normAutofit/>
          </a:bodyPr>
          <a:lstStyle/>
          <a:p>
            <a:pPr>
              <a:lnSpc>
                <a:spcPct val="70000"/>
              </a:lnSpc>
              <a:buClr>
                <a:srgbClr val="006A52"/>
              </a:buClr>
            </a:pPr>
            <a:r>
              <a:rPr lang="en-US" dirty="0" smtClean="0"/>
              <a:t>Decision </a:t>
            </a:r>
            <a:r>
              <a:rPr lang="en-US" dirty="0"/>
              <a:t>making is informed and enhanced via increasing </a:t>
            </a:r>
            <a:r>
              <a:rPr lang="en-US" dirty="0" smtClean="0"/>
              <a:t>an </a:t>
            </a:r>
            <a:r>
              <a:rPr lang="en-US" dirty="0"/>
              <a:t>individual’s fund of career related knowledge</a:t>
            </a:r>
            <a:r>
              <a:rPr lang="en-US" dirty="0" smtClean="0"/>
              <a:t>.</a:t>
            </a:r>
          </a:p>
          <a:p>
            <a:pPr>
              <a:lnSpc>
                <a:spcPct val="70000"/>
              </a:lnSpc>
              <a:buClr>
                <a:srgbClr val="006A52"/>
              </a:buClr>
            </a:pPr>
            <a:r>
              <a:rPr lang="en-US" dirty="0"/>
              <a:t>Expanding the pool of viable employment outcomes is directly related to the information individuals have relating to the world of work</a:t>
            </a:r>
            <a:r>
              <a:rPr lang="en-US" dirty="0" smtClean="0"/>
              <a:t>.</a:t>
            </a:r>
            <a:endParaRPr lang="en-US" dirty="0"/>
          </a:p>
          <a:p>
            <a:pPr>
              <a:lnSpc>
                <a:spcPct val="70000"/>
              </a:lnSpc>
              <a:buClr>
                <a:srgbClr val="006A52"/>
              </a:buClr>
            </a:pPr>
            <a:r>
              <a:rPr lang="en-US" dirty="0"/>
              <a:t>We’re going to discuss several ways to enhance and add to that career related fund of knowledge.</a:t>
            </a:r>
          </a:p>
        </p:txBody>
      </p:sp>
      <p:sp>
        <p:nvSpPr>
          <p:cNvPr id="4" name="Slide Number Placeholder 3"/>
          <p:cNvSpPr>
            <a:spLocks noGrp="1"/>
          </p:cNvSpPr>
          <p:nvPr>
            <p:ph type="sldNum" sz="quarter" idx="12"/>
          </p:nvPr>
        </p:nvSpPr>
        <p:spPr/>
        <p:txBody>
          <a:bodyPr/>
          <a:lstStyle/>
          <a:p>
            <a:fld id="{9E519841-B96A-4DD9-B158-9961937F6A4E}" type="slidenum">
              <a:rPr lang="en-US" smtClean="0"/>
              <a:pPr/>
              <a:t>43</a:t>
            </a:fld>
            <a:endParaRPr lang="en-US" dirty="0"/>
          </a:p>
        </p:txBody>
      </p:sp>
    </p:spTree>
    <p:extLst>
      <p:ext uri="{BB962C8B-B14F-4D97-AF65-F5344CB8AC3E}">
        <p14:creationId xmlns:p14="http://schemas.microsoft.com/office/powerpoint/2010/main" val="37996517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TCI+ and Employment Goal Considerations</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44</a:t>
            </a:fld>
            <a:endParaRPr lang="en-US" dirty="0"/>
          </a:p>
        </p:txBody>
      </p:sp>
    </p:spTree>
    <p:extLst>
      <p:ext uri="{BB962C8B-B14F-4D97-AF65-F5344CB8AC3E}">
        <p14:creationId xmlns:p14="http://schemas.microsoft.com/office/powerpoint/2010/main" val="422021855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Employment Goal Considerations </a:t>
            </a:r>
            <a:endParaRPr lang="en-US" dirty="0"/>
          </a:p>
        </p:txBody>
      </p:sp>
      <p:sp>
        <p:nvSpPr>
          <p:cNvPr id="3" name="Content Placeholder 2"/>
          <p:cNvSpPr>
            <a:spLocks noGrp="1"/>
          </p:cNvSpPr>
          <p:nvPr>
            <p:ph idx="1"/>
          </p:nvPr>
        </p:nvSpPr>
        <p:spPr/>
        <p:txBody>
          <a:bodyPr>
            <a:normAutofit fontScale="40000" lnSpcReduction="20000"/>
          </a:bodyPr>
          <a:lstStyle/>
          <a:p>
            <a:pPr lvl="0">
              <a:lnSpc>
                <a:spcPct val="90000"/>
              </a:lnSpc>
              <a:buClr>
                <a:srgbClr val="006A52"/>
              </a:buClr>
            </a:pPr>
            <a:r>
              <a:rPr lang="en-US" sz="4400" dirty="0"/>
              <a:t>Consumer’s Physical, Mental, or Cognitive Limitations</a:t>
            </a:r>
          </a:p>
          <a:p>
            <a:pPr lvl="0">
              <a:lnSpc>
                <a:spcPct val="90000"/>
              </a:lnSpc>
              <a:buClr>
                <a:srgbClr val="006A52"/>
              </a:buClr>
            </a:pPr>
            <a:r>
              <a:rPr lang="en-US" sz="4400" dirty="0"/>
              <a:t>Clients prior education, training and employment history</a:t>
            </a:r>
          </a:p>
          <a:p>
            <a:pPr lvl="0">
              <a:lnSpc>
                <a:spcPct val="90000"/>
              </a:lnSpc>
              <a:buClr>
                <a:srgbClr val="006A52"/>
              </a:buClr>
            </a:pPr>
            <a:r>
              <a:rPr lang="en-US" sz="4400" dirty="0"/>
              <a:t>Labor Market</a:t>
            </a:r>
          </a:p>
          <a:p>
            <a:pPr lvl="0">
              <a:lnSpc>
                <a:spcPct val="90000"/>
              </a:lnSpc>
              <a:buClr>
                <a:srgbClr val="006A52"/>
              </a:buClr>
            </a:pPr>
            <a:r>
              <a:rPr lang="en-US" sz="4400" dirty="0"/>
              <a:t>Legal Barriers (Criminal record or Driving Record)</a:t>
            </a:r>
          </a:p>
          <a:p>
            <a:pPr lvl="0">
              <a:lnSpc>
                <a:spcPct val="90000"/>
              </a:lnSpc>
              <a:buClr>
                <a:srgbClr val="006A52"/>
              </a:buClr>
            </a:pPr>
            <a:r>
              <a:rPr lang="en-US" sz="4400" dirty="0"/>
              <a:t>License, Degree, or Certificate Requirements</a:t>
            </a:r>
          </a:p>
          <a:p>
            <a:pPr lvl="0">
              <a:lnSpc>
                <a:spcPct val="90000"/>
              </a:lnSpc>
              <a:buClr>
                <a:srgbClr val="006A52"/>
              </a:buClr>
            </a:pPr>
            <a:r>
              <a:rPr lang="en-US" sz="4400" dirty="0"/>
              <a:t>Training Requirements (Time Frame)</a:t>
            </a:r>
          </a:p>
          <a:p>
            <a:pPr lvl="0">
              <a:lnSpc>
                <a:spcPct val="90000"/>
              </a:lnSpc>
              <a:buClr>
                <a:srgbClr val="006A52"/>
              </a:buClr>
            </a:pPr>
            <a:r>
              <a:rPr lang="en-US" sz="4400" dirty="0"/>
              <a:t>Consumer’s Salary or Wage Requirements</a:t>
            </a:r>
          </a:p>
          <a:p>
            <a:pPr lvl="0">
              <a:lnSpc>
                <a:spcPct val="90000"/>
              </a:lnSpc>
              <a:buClr>
                <a:srgbClr val="006A52"/>
              </a:buClr>
            </a:pPr>
            <a:r>
              <a:rPr lang="en-US" sz="4400" dirty="0"/>
              <a:t>Consumer’s Scheduling Needs (PT, FT, Days, &amp; Hours</a:t>
            </a:r>
            <a:r>
              <a:rPr lang="en-US" sz="4400" dirty="0" smtClean="0"/>
              <a:t>)</a:t>
            </a:r>
          </a:p>
          <a:p>
            <a:pPr lvl="0">
              <a:lnSpc>
                <a:spcPct val="90000"/>
              </a:lnSpc>
              <a:buClr>
                <a:srgbClr val="006A52"/>
              </a:buClr>
            </a:pPr>
            <a:r>
              <a:rPr lang="en-US" sz="4400" dirty="0" smtClean="0"/>
              <a:t>Other factors</a:t>
            </a:r>
            <a:endParaRPr lang="en-US" sz="4400"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45</a:t>
            </a:fld>
            <a:endParaRPr lang="en-US" dirty="0"/>
          </a:p>
        </p:txBody>
      </p:sp>
    </p:spTree>
    <p:extLst>
      <p:ext uri="{BB962C8B-B14F-4D97-AF65-F5344CB8AC3E}">
        <p14:creationId xmlns:p14="http://schemas.microsoft.com/office/powerpoint/2010/main" val="112591309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TCI+</a:t>
            </a:r>
            <a:endParaRPr lang="en-US" dirty="0"/>
          </a:p>
        </p:txBody>
      </p:sp>
      <p:sp>
        <p:nvSpPr>
          <p:cNvPr id="3" name="Content Placeholder 2"/>
          <p:cNvSpPr>
            <a:spLocks noGrp="1"/>
          </p:cNvSpPr>
          <p:nvPr>
            <p:ph idx="1"/>
          </p:nvPr>
        </p:nvSpPr>
        <p:spPr/>
        <p:txBody>
          <a:bodyPr/>
          <a:lstStyle/>
          <a:p>
            <a:r>
              <a:rPr lang="en-US" dirty="0"/>
              <a:t>Let’s use CI+ to look at one of the positions described earlier on the Advanced Manufacturing Career Pathway graphic.</a:t>
            </a:r>
          </a:p>
          <a:p>
            <a:r>
              <a:rPr lang="en-US" dirty="0"/>
              <a:t>CI+ can get you information about </a:t>
            </a:r>
            <a:r>
              <a:rPr lang="en-US" dirty="0" smtClean="0"/>
              <a:t>‘Manufacturing Production Technicians’ on </a:t>
            </a:r>
            <a:r>
              <a:rPr lang="en-US" dirty="0"/>
              <a:t>all these various employment goal considerations.</a:t>
            </a:r>
          </a:p>
          <a:p>
            <a:r>
              <a:rPr lang="en-US" dirty="0"/>
              <a:t>You and your client can decide how the position matches/does not match his or her needs or situation.</a:t>
            </a:r>
          </a:p>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46</a:t>
            </a:fld>
            <a:endParaRPr lang="en-US" dirty="0"/>
          </a:p>
        </p:txBody>
      </p:sp>
    </p:spTree>
    <p:extLst>
      <p:ext uri="{BB962C8B-B14F-4D97-AF65-F5344CB8AC3E}">
        <p14:creationId xmlns:p14="http://schemas.microsoft.com/office/powerpoint/2010/main" val="32443908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Manufacturing Production Technician</a:t>
            </a:r>
            <a:endParaRPr lang="en-US" dirty="0"/>
          </a:p>
        </p:txBody>
      </p:sp>
      <p:pic>
        <p:nvPicPr>
          <p:cNvPr id="5" name="Content Placeholder 4" descr="Screen Shot of The Career Index Plus search page"/>
          <p:cNvPicPr>
            <a:picLocks noGrp="1" noChangeAspect="1"/>
          </p:cNvPicPr>
          <p:nvPr>
            <p:ph idx="1"/>
          </p:nvPr>
        </p:nvPicPr>
        <p:blipFill>
          <a:blip r:embed="rId2" cstate="print">
            <a:extLst>
              <a:ext uri="{28A0092B-C50C-407E-A947-70E740481C1C}">
                <a14:useLocalDpi xmlns:a14="http://schemas.microsoft.com/office/drawing/2010/main" val="0"/>
              </a:ext>
            </a:extLst>
          </a:blip>
          <a:srcRect t="2190" b="2190"/>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47</a:t>
            </a:fld>
            <a:endParaRPr lang="en-US" dirty="0"/>
          </a:p>
        </p:txBody>
      </p:sp>
    </p:spTree>
    <p:extLst>
      <p:ext uri="{BB962C8B-B14F-4D97-AF65-F5344CB8AC3E}">
        <p14:creationId xmlns:p14="http://schemas.microsoft.com/office/powerpoint/2010/main" val="272205242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Suitability Tab - Interests</a:t>
            </a:r>
            <a:endParaRPr lang="en-US" dirty="0"/>
          </a:p>
        </p:txBody>
      </p:sp>
      <p:pic>
        <p:nvPicPr>
          <p:cNvPr id="5" name="Content Placeholder 4" descr="Screen Shot of Career Index plus search result for first and second interest"/>
          <p:cNvPicPr>
            <a:picLocks noGrp="1" noChangeAspect="1"/>
          </p:cNvPicPr>
          <p:nvPr>
            <p:ph idx="1"/>
          </p:nvPr>
        </p:nvPicPr>
        <p:blipFill>
          <a:blip r:embed="rId2" cstate="print">
            <a:extLst>
              <a:ext uri="{28A0092B-C50C-407E-A947-70E740481C1C}">
                <a14:useLocalDpi xmlns:a14="http://schemas.microsoft.com/office/drawing/2010/main" val="0"/>
              </a:ext>
            </a:extLst>
          </a:blip>
          <a:srcRect t="4789" b="4789"/>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48</a:t>
            </a:fld>
            <a:endParaRPr lang="en-US" dirty="0"/>
          </a:p>
        </p:txBody>
      </p:sp>
    </p:spTree>
    <p:extLst>
      <p:ext uri="{BB962C8B-B14F-4D97-AF65-F5344CB8AC3E}">
        <p14:creationId xmlns:p14="http://schemas.microsoft.com/office/powerpoint/2010/main" val="285997676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Suitability </a:t>
            </a:r>
            <a:r>
              <a:rPr lang="mr-IN" dirty="0" smtClean="0"/>
              <a:t>–</a:t>
            </a:r>
            <a:r>
              <a:rPr lang="en-US" dirty="0" smtClean="0"/>
              <a:t> Work Context</a:t>
            </a:r>
            <a:endParaRPr lang="en-US" dirty="0"/>
          </a:p>
        </p:txBody>
      </p:sp>
      <p:pic>
        <p:nvPicPr>
          <p:cNvPr id="5" name="Content Placeholder 4" descr="Screen Shot listing physical factors and stress factors"/>
          <p:cNvPicPr>
            <a:picLocks noGrp="1" noChangeAspect="1"/>
          </p:cNvPicPr>
          <p:nvPr>
            <p:ph idx="1"/>
          </p:nvPr>
        </p:nvPicPr>
        <p:blipFill>
          <a:blip r:embed="rId2" cstate="print">
            <a:extLst>
              <a:ext uri="{28A0092B-C50C-407E-A947-70E740481C1C}">
                <a14:useLocalDpi xmlns:a14="http://schemas.microsoft.com/office/drawing/2010/main" val="0"/>
              </a:ext>
            </a:extLst>
          </a:blip>
          <a:srcRect t="4414" b="4414"/>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49</a:t>
            </a:fld>
            <a:endParaRPr lang="en-US" dirty="0"/>
          </a:p>
        </p:txBody>
      </p:sp>
    </p:spTree>
    <p:extLst>
      <p:ext uri="{BB962C8B-B14F-4D97-AF65-F5344CB8AC3E}">
        <p14:creationId xmlns:p14="http://schemas.microsoft.com/office/powerpoint/2010/main" val="414830797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Training Objectives</a:t>
            </a:r>
            <a:endParaRPr lang="en-US" dirty="0"/>
          </a:p>
        </p:txBody>
      </p:sp>
      <p:sp>
        <p:nvSpPr>
          <p:cNvPr id="6" name="Content Placeholder 5"/>
          <p:cNvSpPr>
            <a:spLocks noGrp="1"/>
          </p:cNvSpPr>
          <p:nvPr>
            <p:ph idx="1"/>
          </p:nvPr>
        </p:nvSpPr>
        <p:spPr/>
        <p:txBody>
          <a:bodyPr>
            <a:normAutofit fontScale="92500" lnSpcReduction="20000"/>
          </a:bodyPr>
          <a:lstStyle/>
          <a:p>
            <a:pPr>
              <a:buClr>
                <a:srgbClr val="006A52"/>
              </a:buClr>
            </a:pPr>
            <a:r>
              <a:rPr lang="en-US" dirty="0"/>
              <a:t>By participating today, you should be able to:</a:t>
            </a:r>
          </a:p>
          <a:p>
            <a:pPr lvl="1">
              <a:buClr>
                <a:srgbClr val="006A52"/>
              </a:buClr>
            </a:pPr>
            <a:r>
              <a:rPr lang="en-US" sz="2400" dirty="0"/>
              <a:t>Describe why occupational clusters and career pathways are important to VR.</a:t>
            </a:r>
          </a:p>
          <a:p>
            <a:pPr lvl="1">
              <a:buClr>
                <a:srgbClr val="006A52"/>
              </a:buClr>
            </a:pPr>
            <a:r>
              <a:rPr lang="en-US" sz="2400" dirty="0"/>
              <a:t>Identify career pathways and how to integrate the concept into VR process. </a:t>
            </a:r>
          </a:p>
          <a:p>
            <a:pPr lvl="1">
              <a:buClr>
                <a:srgbClr val="006A52"/>
              </a:buClr>
            </a:pPr>
            <a:r>
              <a:rPr lang="en-US" sz="2400" dirty="0"/>
              <a:t>Include new and expanded information to your career counseling approach, including how high demand occupations in different regions can benefit clients in terms of salary.</a:t>
            </a:r>
          </a:p>
          <a:p>
            <a:pPr lvl="1">
              <a:buClr>
                <a:srgbClr val="006A52"/>
              </a:buClr>
            </a:pPr>
            <a:r>
              <a:rPr lang="en-US" sz="2400" dirty="0"/>
              <a:t>Expand your consideration of support services, particularly Assistive Technology and how it can increase an individual’s career options/considerations.  </a:t>
            </a:r>
          </a:p>
        </p:txBody>
      </p:sp>
      <p:sp>
        <p:nvSpPr>
          <p:cNvPr id="4" name="Slide Number Placeholder 3"/>
          <p:cNvSpPr>
            <a:spLocks noGrp="1"/>
          </p:cNvSpPr>
          <p:nvPr>
            <p:ph type="sldNum" sz="quarter" idx="12"/>
          </p:nvPr>
        </p:nvSpPr>
        <p:spPr/>
        <p:txBody>
          <a:bodyPr/>
          <a:lstStyle/>
          <a:p>
            <a:fld id="{9E519841-B96A-4DD9-B158-9961937F6A4E}" type="slidenum">
              <a:rPr lang="uk-UA" smtClean="0"/>
              <a:pPr/>
              <a:t>5</a:t>
            </a:fld>
            <a:endParaRPr lang="uk-UA" dirty="0"/>
          </a:p>
        </p:txBody>
      </p:sp>
    </p:spTree>
    <p:extLst>
      <p:ext uri="{BB962C8B-B14F-4D97-AF65-F5344CB8AC3E}">
        <p14:creationId xmlns:p14="http://schemas.microsoft.com/office/powerpoint/2010/main" val="9876838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Suitability - Tasks</a:t>
            </a:r>
            <a:endParaRPr lang="en-US" dirty="0"/>
          </a:p>
        </p:txBody>
      </p:sp>
      <p:pic>
        <p:nvPicPr>
          <p:cNvPr id="5" name="Content Placeholder 4" descr="Screen Shot listing description, most common, relevance to OCC, and importance"/>
          <p:cNvPicPr>
            <a:picLocks noGrp="1" noChangeAspect="1"/>
          </p:cNvPicPr>
          <p:nvPr>
            <p:ph idx="1"/>
          </p:nvPr>
        </p:nvPicPr>
        <p:blipFill>
          <a:blip r:embed="rId2" cstate="print">
            <a:extLst>
              <a:ext uri="{28A0092B-C50C-407E-A947-70E740481C1C}">
                <a14:useLocalDpi xmlns:a14="http://schemas.microsoft.com/office/drawing/2010/main" val="0"/>
              </a:ext>
            </a:extLst>
          </a:blip>
          <a:srcRect t="4722" b="4722"/>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50</a:t>
            </a:fld>
            <a:endParaRPr lang="en-US" dirty="0"/>
          </a:p>
        </p:txBody>
      </p:sp>
    </p:spTree>
    <p:extLst>
      <p:ext uri="{BB962C8B-B14F-4D97-AF65-F5344CB8AC3E}">
        <p14:creationId xmlns:p14="http://schemas.microsoft.com/office/powerpoint/2010/main" val="339746725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Suitability - Activities</a:t>
            </a:r>
            <a:endParaRPr lang="en-US" dirty="0"/>
          </a:p>
        </p:txBody>
      </p:sp>
      <p:pic>
        <p:nvPicPr>
          <p:cNvPr id="5" name="Content Placeholder 4" descr="Screen Shot of suitability of activities"/>
          <p:cNvPicPr>
            <a:picLocks noGrp="1" noChangeAspect="1"/>
          </p:cNvPicPr>
          <p:nvPr>
            <p:ph idx="1"/>
          </p:nvPr>
        </p:nvPicPr>
        <p:blipFill>
          <a:blip r:embed="rId2" cstate="print">
            <a:extLst>
              <a:ext uri="{28A0092B-C50C-407E-A947-70E740481C1C}">
                <a14:useLocalDpi xmlns:a14="http://schemas.microsoft.com/office/drawing/2010/main" val="0"/>
              </a:ext>
            </a:extLst>
          </a:blip>
          <a:srcRect t="4223" b="4223"/>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51</a:t>
            </a:fld>
            <a:endParaRPr lang="en-US" dirty="0"/>
          </a:p>
        </p:txBody>
      </p:sp>
    </p:spTree>
    <p:extLst>
      <p:ext uri="{BB962C8B-B14F-4D97-AF65-F5344CB8AC3E}">
        <p14:creationId xmlns:p14="http://schemas.microsoft.com/office/powerpoint/2010/main" val="380000745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Suitability - Abilities</a:t>
            </a:r>
            <a:endParaRPr lang="en-US" dirty="0"/>
          </a:p>
        </p:txBody>
      </p:sp>
      <p:pic>
        <p:nvPicPr>
          <p:cNvPr id="5" name="Content Placeholder 4" descr="Screen Shot of important ability levels for manufacturing production technicians"/>
          <p:cNvPicPr>
            <a:picLocks noGrp="1" noChangeAspect="1"/>
          </p:cNvPicPr>
          <p:nvPr>
            <p:ph idx="1"/>
          </p:nvPr>
        </p:nvPicPr>
        <p:blipFill>
          <a:blip r:embed="rId2" cstate="print">
            <a:extLst>
              <a:ext uri="{28A0092B-C50C-407E-A947-70E740481C1C}">
                <a14:useLocalDpi xmlns:a14="http://schemas.microsoft.com/office/drawing/2010/main" val="0"/>
              </a:ext>
            </a:extLst>
          </a:blip>
          <a:srcRect t="4204" b="4204"/>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52</a:t>
            </a:fld>
            <a:endParaRPr lang="en-US" dirty="0"/>
          </a:p>
        </p:txBody>
      </p:sp>
    </p:spTree>
    <p:extLst>
      <p:ext uri="{BB962C8B-B14F-4D97-AF65-F5344CB8AC3E}">
        <p14:creationId xmlns:p14="http://schemas.microsoft.com/office/powerpoint/2010/main" val="416315268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Suitability </a:t>
            </a:r>
            <a:r>
              <a:rPr lang="mr-IN" dirty="0" smtClean="0"/>
              <a:t>–</a:t>
            </a:r>
            <a:r>
              <a:rPr lang="en-US" dirty="0" smtClean="0"/>
              <a:t> Knowledge Levels</a:t>
            </a:r>
            <a:endParaRPr lang="en-US" dirty="0"/>
          </a:p>
        </p:txBody>
      </p:sp>
      <p:pic>
        <p:nvPicPr>
          <p:cNvPr id="5" name="Content Placeholder 4" descr="Screen Shot of important knowledge levels for manufacturing production technicians"/>
          <p:cNvPicPr>
            <a:picLocks noGrp="1" noChangeAspect="1"/>
          </p:cNvPicPr>
          <p:nvPr>
            <p:ph idx="1"/>
          </p:nvPr>
        </p:nvPicPr>
        <p:blipFill>
          <a:blip r:embed="rId2" cstate="print">
            <a:extLst>
              <a:ext uri="{28A0092B-C50C-407E-A947-70E740481C1C}">
                <a14:useLocalDpi xmlns:a14="http://schemas.microsoft.com/office/drawing/2010/main" val="0"/>
              </a:ext>
            </a:extLst>
          </a:blip>
          <a:srcRect t="4346" b="4346"/>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53</a:t>
            </a:fld>
            <a:endParaRPr lang="en-US" dirty="0"/>
          </a:p>
        </p:txBody>
      </p:sp>
    </p:spTree>
    <p:extLst>
      <p:ext uri="{BB962C8B-B14F-4D97-AF65-F5344CB8AC3E}">
        <p14:creationId xmlns:p14="http://schemas.microsoft.com/office/powerpoint/2010/main" val="339102166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Suitability </a:t>
            </a:r>
            <a:r>
              <a:rPr lang="mr-IN" dirty="0" smtClean="0"/>
              <a:t>–</a:t>
            </a:r>
            <a:r>
              <a:rPr lang="en-US" dirty="0" smtClean="0"/>
              <a:t> Skill Levels</a:t>
            </a:r>
            <a:endParaRPr lang="en-US" dirty="0"/>
          </a:p>
        </p:txBody>
      </p:sp>
      <p:pic>
        <p:nvPicPr>
          <p:cNvPr id="5" name="Content Placeholder 4" descr="Screen Shot of skills levels"/>
          <p:cNvPicPr>
            <a:picLocks noGrp="1" noChangeAspect="1"/>
          </p:cNvPicPr>
          <p:nvPr>
            <p:ph idx="1"/>
          </p:nvPr>
        </p:nvPicPr>
        <p:blipFill>
          <a:blip r:embed="rId2" cstate="print">
            <a:extLst>
              <a:ext uri="{28A0092B-C50C-407E-A947-70E740481C1C}">
                <a14:useLocalDpi xmlns:a14="http://schemas.microsoft.com/office/drawing/2010/main" val="0"/>
              </a:ext>
            </a:extLst>
          </a:blip>
          <a:srcRect t="4047" b="4047"/>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54</a:t>
            </a:fld>
            <a:endParaRPr lang="en-US" dirty="0"/>
          </a:p>
        </p:txBody>
      </p:sp>
    </p:spTree>
    <p:extLst>
      <p:ext uri="{BB962C8B-B14F-4D97-AF65-F5344CB8AC3E}">
        <p14:creationId xmlns:p14="http://schemas.microsoft.com/office/powerpoint/2010/main" val="183587348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Suitability </a:t>
            </a:r>
            <a:r>
              <a:rPr lang="mr-IN" dirty="0" smtClean="0"/>
              <a:t>–</a:t>
            </a:r>
            <a:r>
              <a:rPr lang="en-US" dirty="0" smtClean="0"/>
              <a:t> Work Styles</a:t>
            </a:r>
            <a:endParaRPr lang="en-US" dirty="0"/>
          </a:p>
        </p:txBody>
      </p:sp>
      <p:pic>
        <p:nvPicPr>
          <p:cNvPr id="5" name="Content Placeholder 4" descr="Screen Shot of work styles"/>
          <p:cNvPicPr>
            <a:picLocks noGrp="1" noChangeAspect="1"/>
          </p:cNvPicPr>
          <p:nvPr>
            <p:ph idx="1"/>
          </p:nvPr>
        </p:nvPicPr>
        <p:blipFill>
          <a:blip r:embed="rId2" cstate="print">
            <a:extLst>
              <a:ext uri="{28A0092B-C50C-407E-A947-70E740481C1C}">
                <a14:useLocalDpi xmlns:a14="http://schemas.microsoft.com/office/drawing/2010/main" val="0"/>
              </a:ext>
            </a:extLst>
          </a:blip>
          <a:srcRect t="3290" b="3290"/>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55</a:t>
            </a:fld>
            <a:endParaRPr lang="en-US" dirty="0"/>
          </a:p>
        </p:txBody>
      </p:sp>
    </p:spTree>
    <p:extLst>
      <p:ext uri="{BB962C8B-B14F-4D97-AF65-F5344CB8AC3E}">
        <p14:creationId xmlns:p14="http://schemas.microsoft.com/office/powerpoint/2010/main" val="370384769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Suitability </a:t>
            </a:r>
            <a:r>
              <a:rPr lang="mr-IN" dirty="0" smtClean="0"/>
              <a:t>–</a:t>
            </a:r>
            <a:r>
              <a:rPr lang="en-US" dirty="0" smtClean="0"/>
              <a:t> Work Values</a:t>
            </a:r>
            <a:endParaRPr lang="en-US" dirty="0"/>
          </a:p>
        </p:txBody>
      </p:sp>
      <p:pic>
        <p:nvPicPr>
          <p:cNvPr id="5" name="Content Placeholder 4" descr="Screen Shot or work values for manufacturing production technicians"/>
          <p:cNvPicPr>
            <a:picLocks noGrp="1" noChangeAspect="1"/>
          </p:cNvPicPr>
          <p:nvPr>
            <p:ph idx="1"/>
          </p:nvPr>
        </p:nvPicPr>
        <p:blipFill>
          <a:blip r:embed="rId2" cstate="print">
            <a:extLst>
              <a:ext uri="{28A0092B-C50C-407E-A947-70E740481C1C}">
                <a14:useLocalDpi xmlns:a14="http://schemas.microsoft.com/office/drawing/2010/main" val="0"/>
              </a:ext>
            </a:extLst>
          </a:blip>
          <a:srcRect t="3634" b="3634"/>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56</a:t>
            </a:fld>
            <a:endParaRPr lang="en-US" dirty="0"/>
          </a:p>
        </p:txBody>
      </p:sp>
    </p:spTree>
    <p:extLst>
      <p:ext uri="{BB962C8B-B14F-4D97-AF65-F5344CB8AC3E}">
        <p14:creationId xmlns:p14="http://schemas.microsoft.com/office/powerpoint/2010/main" val="369262739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Suitability - Tools</a:t>
            </a:r>
            <a:endParaRPr lang="en-US" dirty="0"/>
          </a:p>
        </p:txBody>
      </p:sp>
      <p:pic>
        <p:nvPicPr>
          <p:cNvPr id="5" name="Content Placeholder 4" descr="Screen Shot tools and technology"/>
          <p:cNvPicPr>
            <a:picLocks noGrp="1" noChangeAspect="1"/>
          </p:cNvPicPr>
          <p:nvPr>
            <p:ph idx="1"/>
          </p:nvPr>
        </p:nvPicPr>
        <p:blipFill>
          <a:blip r:embed="rId2" cstate="print">
            <a:extLst>
              <a:ext uri="{28A0092B-C50C-407E-A947-70E740481C1C}">
                <a14:useLocalDpi xmlns:a14="http://schemas.microsoft.com/office/drawing/2010/main" val="0"/>
              </a:ext>
            </a:extLst>
          </a:blip>
          <a:srcRect t="4176" b="4176"/>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57</a:t>
            </a:fld>
            <a:endParaRPr lang="en-US" dirty="0"/>
          </a:p>
        </p:txBody>
      </p:sp>
    </p:spTree>
    <p:extLst>
      <p:ext uri="{BB962C8B-B14F-4D97-AF65-F5344CB8AC3E}">
        <p14:creationId xmlns:p14="http://schemas.microsoft.com/office/powerpoint/2010/main" val="148896314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Viability Tab - Wages</a:t>
            </a:r>
            <a:endParaRPr lang="en-US" dirty="0"/>
          </a:p>
        </p:txBody>
      </p:sp>
      <p:pic>
        <p:nvPicPr>
          <p:cNvPr id="5" name="Content Placeholder 4" descr="Screen Shot of median salaries for manufacturing production technicians in Richmond, VA"/>
          <p:cNvPicPr>
            <a:picLocks noGrp="1" noChangeAspect="1"/>
          </p:cNvPicPr>
          <p:nvPr>
            <p:ph idx="1"/>
          </p:nvPr>
        </p:nvPicPr>
        <p:blipFill>
          <a:blip r:embed="rId2" cstate="print">
            <a:extLst>
              <a:ext uri="{28A0092B-C50C-407E-A947-70E740481C1C}">
                <a14:useLocalDpi xmlns:a14="http://schemas.microsoft.com/office/drawing/2010/main" val="0"/>
              </a:ext>
            </a:extLst>
          </a:blip>
          <a:srcRect t="3988" b="3988"/>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58</a:t>
            </a:fld>
            <a:endParaRPr lang="en-US" dirty="0"/>
          </a:p>
        </p:txBody>
      </p:sp>
    </p:spTree>
    <p:extLst>
      <p:ext uri="{BB962C8B-B14F-4D97-AF65-F5344CB8AC3E}">
        <p14:creationId xmlns:p14="http://schemas.microsoft.com/office/powerpoint/2010/main" val="119534595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Viability </a:t>
            </a:r>
            <a:r>
              <a:rPr lang="mr-IN" dirty="0" smtClean="0"/>
              <a:t>–</a:t>
            </a:r>
            <a:r>
              <a:rPr lang="en-US" dirty="0" smtClean="0"/>
              <a:t> Job Trends</a:t>
            </a:r>
            <a:endParaRPr lang="en-US" dirty="0"/>
          </a:p>
        </p:txBody>
      </p:sp>
      <p:pic>
        <p:nvPicPr>
          <p:cNvPr id="5" name="Content Placeholder 4" descr="Screen Shot of labor market projections for virginia and national projections"/>
          <p:cNvPicPr>
            <a:picLocks noGrp="1" noChangeAspect="1"/>
          </p:cNvPicPr>
          <p:nvPr>
            <p:ph idx="1"/>
          </p:nvPr>
        </p:nvPicPr>
        <p:blipFill>
          <a:blip r:embed="rId2" cstate="print">
            <a:extLst>
              <a:ext uri="{28A0092B-C50C-407E-A947-70E740481C1C}">
                <a14:useLocalDpi xmlns:a14="http://schemas.microsoft.com/office/drawing/2010/main" val="0"/>
              </a:ext>
            </a:extLst>
          </a:blip>
          <a:srcRect t="4443" b="4443"/>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59</a:t>
            </a:fld>
            <a:endParaRPr lang="en-US" dirty="0"/>
          </a:p>
        </p:txBody>
      </p:sp>
    </p:spTree>
    <p:extLst>
      <p:ext uri="{BB962C8B-B14F-4D97-AF65-F5344CB8AC3E}">
        <p14:creationId xmlns:p14="http://schemas.microsoft.com/office/powerpoint/2010/main" val="177171393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Pre-Test/Post-Test</a:t>
            </a:r>
            <a:endParaRPr lang="en-US" dirty="0"/>
          </a:p>
        </p:txBody>
      </p:sp>
      <p:sp>
        <p:nvSpPr>
          <p:cNvPr id="3" name="Content Placeholder 2"/>
          <p:cNvSpPr>
            <a:spLocks noGrp="1"/>
          </p:cNvSpPr>
          <p:nvPr>
            <p:ph idx="1"/>
          </p:nvPr>
        </p:nvSpPr>
        <p:spPr/>
        <p:txBody>
          <a:bodyPr>
            <a:normAutofit/>
          </a:bodyPr>
          <a:lstStyle/>
          <a:p>
            <a:pPr>
              <a:lnSpc>
                <a:spcPct val="80000"/>
              </a:lnSpc>
              <a:buClr>
                <a:srgbClr val="006A52"/>
              </a:buClr>
            </a:pPr>
            <a:r>
              <a:rPr lang="en-US" sz="2200" dirty="0"/>
              <a:t>Demonstrate your Career Pathways knowledge here.</a:t>
            </a:r>
          </a:p>
          <a:p>
            <a:pPr>
              <a:lnSpc>
                <a:spcPct val="80000"/>
              </a:lnSpc>
              <a:buClr>
                <a:srgbClr val="006A52"/>
              </a:buClr>
            </a:pPr>
            <a:r>
              <a:rPr lang="en-US" sz="2200" dirty="0"/>
              <a:t>After the training we’ll circle back and look at how you’ve expanded your knowledge or added to your career pathways approach.</a:t>
            </a:r>
          </a:p>
        </p:txBody>
      </p:sp>
      <p:sp>
        <p:nvSpPr>
          <p:cNvPr id="4" name="Slide Number Placeholder 3"/>
          <p:cNvSpPr>
            <a:spLocks noGrp="1"/>
          </p:cNvSpPr>
          <p:nvPr>
            <p:ph type="sldNum" sz="quarter" idx="12"/>
          </p:nvPr>
        </p:nvSpPr>
        <p:spPr/>
        <p:txBody>
          <a:bodyPr/>
          <a:lstStyle/>
          <a:p>
            <a:fld id="{9E519841-B96A-4DD9-B158-9961937F6A4E}" type="slidenum">
              <a:rPr lang="en-US" smtClean="0"/>
              <a:pPr/>
              <a:t>6</a:t>
            </a:fld>
            <a:endParaRPr lang="en-US" dirty="0"/>
          </a:p>
        </p:txBody>
      </p:sp>
    </p:spTree>
    <p:extLst>
      <p:ext uri="{BB962C8B-B14F-4D97-AF65-F5344CB8AC3E}">
        <p14:creationId xmlns:p14="http://schemas.microsoft.com/office/powerpoint/2010/main" val="73777134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Jobs Tab </a:t>
            </a:r>
            <a:r>
              <a:rPr lang="mr-IN" sz="3200" dirty="0" smtClean="0"/>
              <a:t>–</a:t>
            </a:r>
            <a:r>
              <a:rPr lang="en-US" sz="3200" dirty="0" smtClean="0"/>
              <a:t> Clicking on Hyperlink brings you to Indeed.com and the Actual Job Posting</a:t>
            </a:r>
            <a:endParaRPr lang="en-US" sz="3200" dirty="0"/>
          </a:p>
        </p:txBody>
      </p:sp>
      <p:pic>
        <p:nvPicPr>
          <p:cNvPr id="5" name="Content Placeholder 4" descr="Screen Shot of listing found on indeed.com"/>
          <p:cNvPicPr>
            <a:picLocks noGrp="1" noChangeAspect="1"/>
          </p:cNvPicPr>
          <p:nvPr>
            <p:ph idx="1"/>
          </p:nvPr>
        </p:nvPicPr>
        <p:blipFill>
          <a:blip r:embed="rId2" cstate="print">
            <a:extLst>
              <a:ext uri="{28A0092B-C50C-407E-A947-70E740481C1C}">
                <a14:useLocalDpi xmlns:a14="http://schemas.microsoft.com/office/drawing/2010/main" val="0"/>
              </a:ext>
            </a:extLst>
          </a:blip>
          <a:srcRect t="3427" b="3427"/>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60</a:t>
            </a:fld>
            <a:endParaRPr lang="en-US" dirty="0"/>
          </a:p>
        </p:txBody>
      </p:sp>
    </p:spTree>
    <p:extLst>
      <p:ext uri="{BB962C8B-B14F-4D97-AF65-F5344CB8AC3E}">
        <p14:creationId xmlns:p14="http://schemas.microsoft.com/office/powerpoint/2010/main" val="20994028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Jobs Tab</a:t>
            </a:r>
            <a:endParaRPr lang="en-US" dirty="0"/>
          </a:p>
        </p:txBody>
      </p:sp>
      <p:pic>
        <p:nvPicPr>
          <p:cNvPr id="5" name="Content Placeholder 4" descr="Screen Shot related job tabs search"/>
          <p:cNvPicPr>
            <a:picLocks noGrp="1" noChangeAspect="1"/>
          </p:cNvPicPr>
          <p:nvPr>
            <p:ph idx="1"/>
          </p:nvPr>
        </p:nvPicPr>
        <p:blipFill>
          <a:blip r:embed="rId2" cstate="print">
            <a:extLst>
              <a:ext uri="{28A0092B-C50C-407E-A947-70E740481C1C}">
                <a14:useLocalDpi xmlns:a14="http://schemas.microsoft.com/office/drawing/2010/main" val="0"/>
              </a:ext>
            </a:extLst>
          </a:blip>
          <a:srcRect t="3978" b="3978"/>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61</a:t>
            </a:fld>
            <a:endParaRPr lang="en-US" dirty="0"/>
          </a:p>
        </p:txBody>
      </p:sp>
    </p:spTree>
    <p:extLst>
      <p:ext uri="{BB962C8B-B14F-4D97-AF65-F5344CB8AC3E}">
        <p14:creationId xmlns:p14="http://schemas.microsoft.com/office/powerpoint/2010/main" val="92326905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Jobs </a:t>
            </a:r>
            <a:r>
              <a:rPr lang="mr-IN" dirty="0" smtClean="0"/>
              <a:t>–</a:t>
            </a:r>
            <a:r>
              <a:rPr lang="en-US" dirty="0" smtClean="0"/>
              <a:t> Career Pathways</a:t>
            </a:r>
            <a:endParaRPr lang="en-US" dirty="0"/>
          </a:p>
        </p:txBody>
      </p:sp>
      <p:pic>
        <p:nvPicPr>
          <p:cNvPr id="5" name="Content Placeholder 4" descr="Screen Shot of manufacturing production technicians ONET search"/>
          <p:cNvPicPr>
            <a:picLocks noGrp="1" noChangeAspect="1"/>
          </p:cNvPicPr>
          <p:nvPr>
            <p:ph idx="1"/>
          </p:nvPr>
        </p:nvPicPr>
        <p:blipFill>
          <a:blip r:embed="rId2" cstate="print">
            <a:extLst>
              <a:ext uri="{28A0092B-C50C-407E-A947-70E740481C1C}">
                <a14:useLocalDpi xmlns:a14="http://schemas.microsoft.com/office/drawing/2010/main" val="0"/>
              </a:ext>
            </a:extLst>
          </a:blip>
          <a:srcRect t="5602" b="5602"/>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62</a:t>
            </a:fld>
            <a:endParaRPr lang="en-US" dirty="0"/>
          </a:p>
        </p:txBody>
      </p:sp>
    </p:spTree>
    <p:extLst>
      <p:ext uri="{BB962C8B-B14F-4D97-AF65-F5344CB8AC3E}">
        <p14:creationId xmlns:p14="http://schemas.microsoft.com/office/powerpoint/2010/main" val="195994284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Jobs </a:t>
            </a:r>
            <a:r>
              <a:rPr lang="mr-IN" dirty="0" smtClean="0"/>
              <a:t>–</a:t>
            </a:r>
            <a:r>
              <a:rPr lang="en-US" dirty="0" smtClean="0"/>
              <a:t> When you click hyperlink</a:t>
            </a:r>
            <a:r>
              <a:rPr lang="mr-IN" dirty="0" smtClean="0"/>
              <a:t>…</a:t>
            </a:r>
            <a:endParaRPr lang="en-US" dirty="0"/>
          </a:p>
        </p:txBody>
      </p:sp>
      <p:pic>
        <p:nvPicPr>
          <p:cNvPr id="5" name="Content Placeholder 4" descr="Screen Shot of job description"/>
          <p:cNvPicPr>
            <a:picLocks noGrp="1" noChangeAspect="1"/>
          </p:cNvPicPr>
          <p:nvPr>
            <p:ph idx="1"/>
          </p:nvPr>
        </p:nvPicPr>
        <p:blipFill>
          <a:blip r:embed="rId2" cstate="print">
            <a:extLst>
              <a:ext uri="{28A0092B-C50C-407E-A947-70E740481C1C}">
                <a14:useLocalDpi xmlns:a14="http://schemas.microsoft.com/office/drawing/2010/main" val="0"/>
              </a:ext>
            </a:extLst>
          </a:blip>
          <a:srcRect t="5378" b="5378"/>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63</a:t>
            </a:fld>
            <a:endParaRPr lang="en-US" dirty="0"/>
          </a:p>
        </p:txBody>
      </p:sp>
    </p:spTree>
    <p:extLst>
      <p:ext uri="{BB962C8B-B14F-4D97-AF65-F5344CB8AC3E}">
        <p14:creationId xmlns:p14="http://schemas.microsoft.com/office/powerpoint/2010/main" val="325044927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Tab</a:t>
            </a:r>
            <a:endParaRPr lang="en-US" dirty="0"/>
          </a:p>
        </p:txBody>
      </p:sp>
      <p:pic>
        <p:nvPicPr>
          <p:cNvPr id="6" name="Content Placeholder 5" descr="Screen Shot of training requirements"/>
          <p:cNvPicPr>
            <a:picLocks noGrp="1" noChangeAspect="1"/>
          </p:cNvPicPr>
          <p:nvPr>
            <p:ph idx="1"/>
          </p:nvPr>
        </p:nvPicPr>
        <p:blipFill>
          <a:blip r:embed="rId2" cstate="print">
            <a:extLst>
              <a:ext uri="{28A0092B-C50C-407E-A947-70E740481C1C}">
                <a14:useLocalDpi xmlns:a14="http://schemas.microsoft.com/office/drawing/2010/main" val="0"/>
              </a:ext>
            </a:extLst>
          </a:blip>
          <a:srcRect t="2003" b="2003"/>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64</a:t>
            </a:fld>
            <a:endParaRPr lang="en-US" dirty="0"/>
          </a:p>
        </p:txBody>
      </p:sp>
    </p:spTree>
    <p:extLst>
      <p:ext uri="{BB962C8B-B14F-4D97-AF65-F5344CB8AC3E}">
        <p14:creationId xmlns:p14="http://schemas.microsoft.com/office/powerpoint/2010/main" val="70968272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TCI+ Closing Thoughts</a:t>
            </a:r>
            <a:endParaRPr lang="en-US" dirty="0"/>
          </a:p>
        </p:txBody>
      </p:sp>
      <p:sp>
        <p:nvSpPr>
          <p:cNvPr id="3" name="Content Placeholder 2"/>
          <p:cNvSpPr>
            <a:spLocks noGrp="1"/>
          </p:cNvSpPr>
          <p:nvPr>
            <p:ph idx="1"/>
          </p:nvPr>
        </p:nvSpPr>
        <p:spPr/>
        <p:txBody>
          <a:bodyPr/>
          <a:lstStyle/>
          <a:p>
            <a:r>
              <a:rPr lang="en-US" dirty="0" smtClean="0"/>
              <a:t>This is to inform the counseling/selection process</a:t>
            </a:r>
            <a:r>
              <a:rPr lang="mr-IN" dirty="0" smtClean="0"/>
              <a:t>…</a:t>
            </a:r>
            <a:r>
              <a:rPr lang="en-US" dirty="0"/>
              <a:t> </a:t>
            </a:r>
            <a:r>
              <a:rPr lang="en-US" dirty="0" smtClean="0"/>
              <a:t>it’s not a ‘TCI+ said you should be an accountant’ type of thing.</a:t>
            </a:r>
          </a:p>
          <a:p>
            <a:r>
              <a:rPr lang="en-US" dirty="0" smtClean="0"/>
              <a:t>Don’t allow for information overload!</a:t>
            </a:r>
          </a:p>
          <a:p>
            <a:r>
              <a:rPr lang="en-US" dirty="0" smtClean="0"/>
              <a:t>A word about the ‘Overview’ tab</a:t>
            </a:r>
          </a:p>
          <a:p>
            <a:r>
              <a:rPr lang="en-US" dirty="0" smtClean="0"/>
              <a:t>You can assign homework and share reports between you and consumers.</a:t>
            </a:r>
          </a:p>
          <a:p>
            <a:r>
              <a:rPr lang="en-US" dirty="0" smtClean="0"/>
              <a:t>The ‘My Stuff’ tab</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65</a:t>
            </a:fld>
            <a:endParaRPr lang="en-US" dirty="0"/>
          </a:p>
        </p:txBody>
      </p:sp>
    </p:spTree>
    <p:extLst>
      <p:ext uri="{BB962C8B-B14F-4D97-AF65-F5344CB8AC3E}">
        <p14:creationId xmlns:p14="http://schemas.microsoft.com/office/powerpoint/2010/main" val="243557948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The Career Index+</a:t>
            </a:r>
            <a:endParaRPr lang="en-US" dirty="0"/>
          </a:p>
        </p:txBody>
      </p:sp>
      <p:sp>
        <p:nvSpPr>
          <p:cNvPr id="3" name="Content Placeholder 2"/>
          <p:cNvSpPr>
            <a:spLocks noGrp="1"/>
          </p:cNvSpPr>
          <p:nvPr>
            <p:ph idx="1"/>
          </p:nvPr>
        </p:nvSpPr>
        <p:spPr/>
        <p:txBody>
          <a:bodyPr>
            <a:normAutofit fontScale="32500" lnSpcReduction="20000"/>
          </a:bodyPr>
          <a:lstStyle/>
          <a:p>
            <a:pPr marL="0" indent="0">
              <a:lnSpc>
                <a:spcPct val="90000"/>
              </a:lnSpc>
              <a:buClr>
                <a:srgbClr val="006A52"/>
              </a:buClr>
              <a:buNone/>
            </a:pPr>
            <a:r>
              <a:rPr lang="en-US" u="sng" dirty="0">
                <a:hlinkClick r:id="rId2"/>
              </a:rPr>
              <a:t> </a:t>
            </a:r>
            <a:r>
              <a:rPr lang="en-US" sz="4400" dirty="0">
                <a:hlinkClick r:id="rId2"/>
              </a:rPr>
              <a:t>A Career Interests Game</a:t>
            </a:r>
            <a:r>
              <a:rPr lang="en-US" sz="4400" dirty="0"/>
              <a:t> Game from the University of Missouri. Basic Holland Code set up where you imagine being at a party and deciding on who you would like to talk to by clicking on the choices.  </a:t>
            </a:r>
          </a:p>
          <a:p>
            <a:pPr marL="0" indent="0">
              <a:lnSpc>
                <a:spcPct val="90000"/>
              </a:lnSpc>
              <a:buClr>
                <a:srgbClr val="006A52"/>
              </a:buClr>
              <a:buNone/>
            </a:pPr>
            <a:r>
              <a:rPr lang="en-US" sz="4400" dirty="0">
                <a:hlinkClick r:id="rId3"/>
              </a:rPr>
              <a:t>Dream it Do it Virginia</a:t>
            </a:r>
            <a:r>
              <a:rPr lang="en-US" sz="4400" dirty="0"/>
              <a:t> Explore your career by looking at your interests, work preference, profile your skills and consider some hands on academies. This free site is sectioned into Explore, Ready, Train, Assess and Employ. Includes videos and job listings.    </a:t>
            </a:r>
          </a:p>
          <a:p>
            <a:pPr marL="0" indent="0">
              <a:lnSpc>
                <a:spcPct val="90000"/>
              </a:lnSpc>
              <a:buClr>
                <a:srgbClr val="006A52"/>
              </a:buClr>
              <a:buNone/>
            </a:pPr>
            <a:r>
              <a:rPr lang="en-US" sz="4400" dirty="0"/>
              <a:t> </a:t>
            </a:r>
            <a:r>
              <a:rPr lang="en-US" sz="4400" dirty="0">
                <a:hlinkClick r:id="rId4"/>
              </a:rPr>
              <a:t>My Next Move</a:t>
            </a:r>
            <a:r>
              <a:rPr lang="en-US" sz="4400" dirty="0"/>
              <a:t> Interactive </a:t>
            </a:r>
            <a:r>
              <a:rPr lang="en-US" sz="4400" dirty="0" smtClean="0"/>
              <a:t>toolkit </a:t>
            </a:r>
            <a:r>
              <a:rPr lang="en-US" sz="4400" dirty="0"/>
              <a:t>from </a:t>
            </a:r>
            <a:r>
              <a:rPr lang="en-US" sz="4400" dirty="0" smtClean="0"/>
              <a:t>O*net </a:t>
            </a:r>
            <a:r>
              <a:rPr lang="en-US" sz="4400" dirty="0"/>
              <a:t>that lets you look at your career options. Includes tasks, skills, salary information and over 900 different careers. </a:t>
            </a:r>
          </a:p>
          <a:p>
            <a:pPr marL="0" indent="0">
              <a:lnSpc>
                <a:spcPct val="90000"/>
              </a:lnSpc>
              <a:buClr>
                <a:srgbClr val="006A52"/>
              </a:buClr>
              <a:buNone/>
            </a:pPr>
            <a:r>
              <a:rPr lang="en-US" sz="4400" dirty="0"/>
              <a:t> </a:t>
            </a:r>
            <a:r>
              <a:rPr lang="en-US" sz="4400" dirty="0">
                <a:hlinkClick r:id="rId5"/>
              </a:rPr>
              <a:t>My Skills My Future</a:t>
            </a:r>
            <a:r>
              <a:rPr lang="en-US" sz="4400" dirty="0"/>
              <a:t> Career </a:t>
            </a:r>
            <a:r>
              <a:rPr lang="en-US" sz="4400" dirty="0" smtClean="0"/>
              <a:t>One-stop </a:t>
            </a:r>
            <a:r>
              <a:rPr lang="en-US" sz="4400" dirty="0"/>
              <a:t>self assessments. Looks at Interest, skills and work values. Also includes a section to further explore career choices and career planning.  App is also available at  Career Onestop Mobile. </a:t>
            </a:r>
          </a:p>
          <a:p>
            <a:pPr marL="0" indent="0">
              <a:lnSpc>
                <a:spcPct val="90000"/>
              </a:lnSpc>
              <a:buClr>
                <a:srgbClr val="006A52"/>
              </a:buClr>
              <a:buNone/>
            </a:pPr>
            <a:r>
              <a:rPr lang="en-US" sz="4400" dirty="0"/>
              <a:t> </a:t>
            </a:r>
            <a:r>
              <a:rPr lang="en-US" sz="4400" dirty="0">
                <a:hlinkClick r:id="rId6"/>
              </a:rPr>
              <a:t>Occupational Outlook Handbook</a:t>
            </a:r>
            <a:r>
              <a:rPr lang="en-US" sz="4400" dirty="0"/>
              <a:t> Looks into the nature of work, training, education, earnings, job </a:t>
            </a:r>
            <a:r>
              <a:rPr lang="en-US" sz="4400" dirty="0" smtClean="0"/>
              <a:t>prospects </a:t>
            </a:r>
            <a:r>
              <a:rPr lang="en-US" sz="4400" dirty="0"/>
              <a:t>and working conditions. This is a national outlook. </a:t>
            </a:r>
          </a:p>
          <a:p>
            <a:pPr marL="0" indent="0">
              <a:lnSpc>
                <a:spcPct val="90000"/>
              </a:lnSpc>
              <a:buClr>
                <a:srgbClr val="006A52"/>
              </a:buClr>
              <a:buNone/>
            </a:pPr>
            <a:r>
              <a:rPr lang="en-US" sz="4400" dirty="0"/>
              <a:t> </a:t>
            </a:r>
            <a:r>
              <a:rPr lang="en-US" sz="4400" dirty="0">
                <a:hlinkClick r:id="rId7"/>
              </a:rPr>
              <a:t>Virginia View</a:t>
            </a:r>
            <a:r>
              <a:rPr lang="en-US" sz="4400" dirty="0"/>
              <a:t> Statewide look at careers. Includes regional median wages, school links, outlooks, job titles </a:t>
            </a:r>
            <a:r>
              <a:rPr lang="en-US" sz="4400" dirty="0" smtClean="0"/>
              <a:t>etc.. </a:t>
            </a:r>
            <a:r>
              <a:rPr lang="en-US" sz="4400" dirty="0"/>
              <a:t>Resources also has </a:t>
            </a:r>
            <a:r>
              <a:rPr lang="en-US" sz="4400" dirty="0" smtClean="0"/>
              <a:t>interest </a:t>
            </a:r>
            <a:r>
              <a:rPr lang="en-US" sz="4400" dirty="0"/>
              <a:t>inventories, professional </a:t>
            </a:r>
            <a:r>
              <a:rPr lang="en-US" sz="4400" dirty="0" smtClean="0"/>
              <a:t>web links, </a:t>
            </a:r>
            <a:r>
              <a:rPr lang="en-US" sz="4400" dirty="0"/>
              <a:t>apprenticeships, financial aid information, and job readiness. </a:t>
            </a:r>
          </a:p>
        </p:txBody>
      </p:sp>
      <p:sp>
        <p:nvSpPr>
          <p:cNvPr id="4" name="Slide Number Placeholder 3"/>
          <p:cNvSpPr>
            <a:spLocks noGrp="1"/>
          </p:cNvSpPr>
          <p:nvPr>
            <p:ph type="sldNum" sz="quarter" idx="12"/>
          </p:nvPr>
        </p:nvSpPr>
        <p:spPr/>
        <p:txBody>
          <a:bodyPr/>
          <a:lstStyle/>
          <a:p>
            <a:fld id="{9E519841-B96A-4DD9-B158-9961937F6A4E}" type="slidenum">
              <a:rPr lang="en-US" smtClean="0"/>
              <a:pPr/>
              <a:t>66</a:t>
            </a:fld>
            <a:endParaRPr lang="en-US" dirty="0"/>
          </a:p>
        </p:txBody>
      </p:sp>
    </p:spTree>
    <p:extLst>
      <p:ext uri="{BB962C8B-B14F-4D97-AF65-F5344CB8AC3E}">
        <p14:creationId xmlns:p14="http://schemas.microsoft.com/office/powerpoint/2010/main" val="61948243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Resources</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u="sng" dirty="0">
                <a:hlinkClick r:id="rId2"/>
              </a:rPr>
              <a:t>O*net Academy</a:t>
            </a:r>
            <a:r>
              <a:rPr lang="en-US" u="sng" dirty="0"/>
              <a:t> </a:t>
            </a:r>
            <a:r>
              <a:rPr lang="en-US" dirty="0"/>
              <a:t>To keep pace with the rapidly changing work environment and to keep your knowledge of O*NET fresh, you need high quality training that is relevant timely and online! From self-paced courses and tutorials, to live webinars, O*NET provides you with high caliber online learning 24 hours a day. </a:t>
            </a:r>
          </a:p>
          <a:p>
            <a:pPr marL="0" indent="0">
              <a:buNone/>
            </a:pPr>
            <a:r>
              <a:rPr lang="en-US" dirty="0"/>
              <a:t> </a:t>
            </a:r>
            <a:r>
              <a:rPr lang="en-US" u="sng" dirty="0" smtClean="0">
                <a:hlinkClick r:id="rId3"/>
              </a:rPr>
              <a:t>Northstar </a:t>
            </a:r>
            <a:r>
              <a:rPr lang="en-US" u="sng" dirty="0">
                <a:hlinkClick r:id="rId3"/>
              </a:rPr>
              <a:t>digital Literacy Assessment</a:t>
            </a:r>
            <a:r>
              <a:rPr lang="en-US" u="sng" dirty="0"/>
              <a:t> </a:t>
            </a:r>
            <a:r>
              <a:rPr lang="en-US" dirty="0"/>
              <a:t>Examines basic skills needed to perform tasks on computers and online. assessed through online, self-guided modules. Included are basic computer digital literacy standards and modules in ten main areas: Basic Computer Use, Internet, Windows Operating System, Mac OS, Email, Microsoft Word, Social Media, Microsoft Excel, Microsoft PowerPoint, and Information Literacy.</a:t>
            </a:r>
          </a:p>
          <a:p>
            <a:pPr marL="0" indent="0">
              <a:buNone/>
            </a:pPr>
            <a:r>
              <a:rPr lang="en-US" dirty="0"/>
              <a:t> </a:t>
            </a:r>
            <a:r>
              <a:rPr lang="en-US" u="sng" dirty="0" smtClean="0">
                <a:hlinkClick r:id="rId4"/>
              </a:rPr>
              <a:t>Pathsource </a:t>
            </a:r>
            <a:r>
              <a:rPr lang="en-US" u="sng" dirty="0">
                <a:hlinkClick r:id="rId4"/>
              </a:rPr>
              <a:t>App</a:t>
            </a:r>
            <a:r>
              <a:rPr lang="en-US" u="sng" dirty="0"/>
              <a:t> </a:t>
            </a:r>
            <a:r>
              <a:rPr lang="en-US" dirty="0"/>
              <a:t>Includes an interest inventory that will recommend careers in an easy to use format. Includes lots of videos and </a:t>
            </a:r>
            <a:r>
              <a:rPr lang="en-US" dirty="0" smtClean="0"/>
              <a:t>in-depth </a:t>
            </a:r>
            <a:r>
              <a:rPr lang="en-US" dirty="0"/>
              <a:t>career information. </a:t>
            </a:r>
          </a:p>
          <a:p>
            <a:pPr marL="0" indent="0">
              <a:buNone/>
            </a:pPr>
            <a:r>
              <a:rPr lang="en-US" dirty="0"/>
              <a:t> </a:t>
            </a:r>
            <a:r>
              <a:rPr lang="en-US" u="sng" dirty="0" smtClean="0">
                <a:hlinkClick r:id="rId5"/>
              </a:rPr>
              <a:t>Get </a:t>
            </a:r>
            <a:r>
              <a:rPr lang="en-US" u="sng" dirty="0">
                <a:hlinkClick r:id="rId5"/>
              </a:rPr>
              <a:t>That Gig App</a:t>
            </a:r>
            <a:r>
              <a:rPr lang="en-US" u="sng" dirty="0"/>
              <a:t> </a:t>
            </a:r>
            <a:r>
              <a:rPr lang="en-US" dirty="0"/>
              <a:t>Fun memory card game from the CPID grant in Georgia. Learn about jobs in high demand and skills you'll need to succeed. Includes who's hiring; To your health; Around the house; Dress the Part; and Feeling it. </a:t>
            </a:r>
          </a:p>
          <a:p>
            <a:pPr marL="0" indent="0">
              <a:buNone/>
            </a:pPr>
            <a:r>
              <a:rPr lang="en-US" dirty="0"/>
              <a:t> </a:t>
            </a:r>
            <a:r>
              <a:rPr lang="en-US" u="sng" dirty="0" smtClean="0">
                <a:hlinkClick r:id="rId6"/>
              </a:rPr>
              <a:t>Internship.com</a:t>
            </a:r>
            <a:r>
              <a:rPr lang="en-US" u="sng" dirty="0" smtClean="0"/>
              <a:t> </a:t>
            </a:r>
            <a:r>
              <a:rPr lang="en-US" dirty="0"/>
              <a:t>Listed internships available in local area. Also includes an </a:t>
            </a:r>
            <a:r>
              <a:rPr lang="en-US" dirty="0" smtClean="0"/>
              <a:t>internship </a:t>
            </a:r>
            <a:r>
              <a:rPr lang="en-US" dirty="0"/>
              <a:t>predictor. Students can filter search results to display paid internships, summer jobs or entry level jobs.</a:t>
            </a:r>
          </a:p>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67</a:t>
            </a:fld>
            <a:endParaRPr lang="en-US" dirty="0"/>
          </a:p>
        </p:txBody>
      </p:sp>
    </p:spTree>
    <p:extLst>
      <p:ext uri="{BB962C8B-B14F-4D97-AF65-F5344CB8AC3E}">
        <p14:creationId xmlns:p14="http://schemas.microsoft.com/office/powerpoint/2010/main" val="247123380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2</a:t>
            </a:r>
            <a:endParaRPr lang="en-US" dirty="0"/>
          </a:p>
        </p:txBody>
      </p:sp>
      <p:sp>
        <p:nvSpPr>
          <p:cNvPr id="3" name="Content Placeholder 2"/>
          <p:cNvSpPr>
            <a:spLocks noGrp="1"/>
          </p:cNvSpPr>
          <p:nvPr>
            <p:ph idx="1"/>
          </p:nvPr>
        </p:nvSpPr>
        <p:spPr/>
        <p:txBody>
          <a:bodyPr>
            <a:normAutofit lnSpcReduction="10000"/>
          </a:bodyPr>
          <a:lstStyle/>
          <a:p>
            <a:pPr>
              <a:buClr>
                <a:srgbClr val="006A52"/>
              </a:buClr>
            </a:pPr>
            <a:r>
              <a:rPr lang="en-US" dirty="0" smtClean="0"/>
              <a:t>Jane arrived </a:t>
            </a:r>
            <a:r>
              <a:rPr lang="en-US" dirty="0"/>
              <a:t>at WWRC for Computer Repair. While in her training program she faced some significant setbacks with her </a:t>
            </a:r>
            <a:r>
              <a:rPr lang="en-US" dirty="0" smtClean="0"/>
              <a:t>health </a:t>
            </a:r>
            <a:r>
              <a:rPr lang="en-US" dirty="0"/>
              <a:t>and living situation. </a:t>
            </a:r>
            <a:r>
              <a:rPr lang="en-US" dirty="0" smtClean="0"/>
              <a:t>Jane is no longer interested in Computer Repair and needs to explore an alternative goal.</a:t>
            </a:r>
          </a:p>
          <a:p>
            <a:pPr lvl="1">
              <a:buClr>
                <a:srgbClr val="006A52"/>
              </a:buClr>
            </a:pPr>
            <a:r>
              <a:rPr lang="en-US" dirty="0" smtClean="0"/>
              <a:t>How can you use career pathways and career clusters to inform your work with Jane?</a:t>
            </a:r>
          </a:p>
          <a:p>
            <a:pPr lvl="1">
              <a:buClr>
                <a:srgbClr val="006A52"/>
              </a:buClr>
            </a:pPr>
            <a:r>
              <a:rPr lang="en-US" dirty="0" smtClean="0"/>
              <a:t>How would labor market information inform your research with Jane?</a:t>
            </a:r>
          </a:p>
          <a:p>
            <a:pPr lvl="1">
              <a:buClr>
                <a:srgbClr val="006A52"/>
              </a:buClr>
            </a:pPr>
            <a:r>
              <a:rPr lang="en-US" dirty="0" smtClean="0"/>
              <a:t>What resources relative to CPID might be helpful in gathering more information for Jane?</a:t>
            </a:r>
          </a:p>
          <a:p>
            <a:pPr lvl="1"/>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68</a:t>
            </a:fld>
            <a:endParaRPr lang="en-US" dirty="0"/>
          </a:p>
        </p:txBody>
      </p:sp>
    </p:spTree>
    <p:extLst>
      <p:ext uri="{BB962C8B-B14F-4D97-AF65-F5344CB8AC3E}">
        <p14:creationId xmlns:p14="http://schemas.microsoft.com/office/powerpoint/2010/main" val="63185863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Jane and Outcome</a:t>
            </a:r>
            <a:endParaRPr lang="en-US" dirty="0"/>
          </a:p>
        </p:txBody>
      </p:sp>
      <p:sp>
        <p:nvSpPr>
          <p:cNvPr id="3" name="Content Placeholder 2"/>
          <p:cNvSpPr>
            <a:spLocks noGrp="1"/>
          </p:cNvSpPr>
          <p:nvPr>
            <p:ph idx="1"/>
          </p:nvPr>
        </p:nvSpPr>
        <p:spPr/>
        <p:txBody>
          <a:bodyPr>
            <a:normAutofit fontScale="92500" lnSpcReduction="10000"/>
          </a:bodyPr>
          <a:lstStyle/>
          <a:p>
            <a:pPr lvl="0">
              <a:buClr>
                <a:srgbClr val="006A52"/>
              </a:buClr>
            </a:pPr>
            <a:r>
              <a:rPr lang="en-US" sz="2000" dirty="0"/>
              <a:t>Jane participated in a CPID Academy.  She reported to her counselor that she found manufacturing and logistics very interesting and thought this may be something she would be good at.  </a:t>
            </a:r>
          </a:p>
          <a:p>
            <a:pPr lvl="0">
              <a:buClr>
                <a:srgbClr val="006A52"/>
              </a:buClr>
            </a:pPr>
            <a:r>
              <a:rPr lang="en-US" sz="2000" dirty="0"/>
              <a:t>Jane’s counselor asked for a focused evaluation from Voc. Eval. and results showed that Jane had the aptitude for the MTT class.  </a:t>
            </a:r>
          </a:p>
          <a:p>
            <a:pPr lvl="0">
              <a:buClr>
                <a:srgbClr val="006A52"/>
              </a:buClr>
            </a:pPr>
            <a:r>
              <a:rPr lang="en-US" sz="2000" dirty="0"/>
              <a:t>Jane attended MTT with technical assistance from CPID</a:t>
            </a:r>
          </a:p>
          <a:p>
            <a:pPr lvl="0">
              <a:buClr>
                <a:srgbClr val="006A52"/>
              </a:buClr>
            </a:pPr>
            <a:r>
              <a:rPr lang="en-US" sz="2000" dirty="0"/>
              <a:t>After graduation Jane attended her “Next Steps Meeting” and found out that there were not a lot of manufacturing positions in her home area so Jane worked with her counselor and CPID to relocate.</a:t>
            </a:r>
          </a:p>
          <a:p>
            <a:pPr lvl="0">
              <a:buClr>
                <a:srgbClr val="006A52"/>
              </a:buClr>
            </a:pPr>
            <a:r>
              <a:rPr lang="en-US" sz="2000" dirty="0"/>
              <a:t>The BDM found a position that she was interested in and she was hired</a:t>
            </a:r>
            <a:r>
              <a:rPr lang="en-US" sz="2000" dirty="0" smtClean="0"/>
              <a:t>!</a:t>
            </a:r>
            <a:endParaRPr lang="en-US" sz="2000"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69</a:t>
            </a:fld>
            <a:endParaRPr lang="en-US" dirty="0"/>
          </a:p>
        </p:txBody>
      </p:sp>
    </p:spTree>
    <p:extLst>
      <p:ext uri="{BB962C8B-B14F-4D97-AF65-F5344CB8AC3E}">
        <p14:creationId xmlns:p14="http://schemas.microsoft.com/office/powerpoint/2010/main" val="227839080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Advance of This Meeting</a:t>
            </a:r>
            <a:endParaRPr lang="en-US" dirty="0"/>
          </a:p>
        </p:txBody>
      </p:sp>
      <p:sp>
        <p:nvSpPr>
          <p:cNvPr id="3" name="Content Placeholder 2"/>
          <p:cNvSpPr>
            <a:spLocks noGrp="1"/>
          </p:cNvSpPr>
          <p:nvPr>
            <p:ph idx="1"/>
          </p:nvPr>
        </p:nvSpPr>
        <p:spPr/>
        <p:txBody>
          <a:bodyPr>
            <a:normAutofit/>
          </a:bodyPr>
          <a:lstStyle/>
          <a:p>
            <a:pPr>
              <a:lnSpc>
                <a:spcPct val="80000"/>
              </a:lnSpc>
              <a:buClr>
                <a:srgbClr val="006A52"/>
              </a:buClr>
            </a:pPr>
            <a:r>
              <a:rPr lang="en-US" sz="2200" dirty="0"/>
              <a:t>You reviewed:</a:t>
            </a:r>
          </a:p>
          <a:p>
            <a:pPr lvl="1">
              <a:buClr>
                <a:srgbClr val="006A52"/>
              </a:buClr>
            </a:pPr>
            <a:r>
              <a:rPr lang="en-US" dirty="0"/>
              <a:t>P</a:t>
            </a:r>
            <a:r>
              <a:rPr lang="en-US" dirty="0" smtClean="0"/>
              <a:t>odcast giving you general information dealing with Career Clusters and Career Pathways.</a:t>
            </a:r>
          </a:p>
          <a:p>
            <a:pPr lvl="1">
              <a:buClr>
                <a:srgbClr val="006A52"/>
              </a:buClr>
            </a:pPr>
            <a:r>
              <a:rPr lang="en-US" dirty="0" smtClean="0"/>
              <a:t>The ‘What </a:t>
            </a:r>
            <a:r>
              <a:rPr lang="en-US" dirty="0"/>
              <a:t>is WIOA and How Does It Relate to Vocational Rehabilitation Services and CPID</a:t>
            </a:r>
            <a:r>
              <a:rPr lang="en-US" dirty="0" smtClean="0"/>
              <a:t>?’ presentation.</a:t>
            </a:r>
          </a:p>
          <a:p>
            <a:pPr lvl="1">
              <a:buClr>
                <a:srgbClr val="006A52"/>
              </a:buClr>
            </a:pPr>
            <a:r>
              <a:rPr lang="en-US" dirty="0" smtClean="0"/>
              <a:t>Instructional materials relating to the Career Index Plus (TCI+).</a:t>
            </a:r>
          </a:p>
        </p:txBody>
      </p:sp>
      <p:sp>
        <p:nvSpPr>
          <p:cNvPr id="4" name="Slide Number Placeholder 3"/>
          <p:cNvSpPr>
            <a:spLocks noGrp="1"/>
          </p:cNvSpPr>
          <p:nvPr>
            <p:ph type="sldNum" sz="quarter" idx="12"/>
          </p:nvPr>
        </p:nvSpPr>
        <p:spPr/>
        <p:txBody>
          <a:bodyPr/>
          <a:lstStyle/>
          <a:p>
            <a:fld id="{9E519841-B96A-4DD9-B158-9961937F6A4E}" type="slidenum">
              <a:rPr lang="en-US" smtClean="0"/>
              <a:pPr/>
              <a:t>7</a:t>
            </a:fld>
            <a:endParaRPr lang="en-US" dirty="0"/>
          </a:p>
        </p:txBody>
      </p:sp>
    </p:spTree>
    <p:extLst>
      <p:ext uri="{BB962C8B-B14F-4D97-AF65-F5344CB8AC3E}">
        <p14:creationId xmlns:p14="http://schemas.microsoft.com/office/powerpoint/2010/main" val="316043526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We Have a Potential Goal.  Can CPID Help?</a:t>
            </a:r>
            <a:endParaRPr lang="en-US" dirty="0"/>
          </a:p>
        </p:txBody>
      </p:sp>
      <p:sp>
        <p:nvSpPr>
          <p:cNvPr id="6" name="Text Placeholder 5"/>
          <p:cNvSpPr>
            <a:spLocks noGrp="1"/>
          </p:cNvSpPr>
          <p:nvPr>
            <p:ph type="body" idx="1"/>
          </p:nvPr>
        </p:nvSpPr>
        <p:spPr/>
        <p:txBody>
          <a:bodyPr/>
          <a:lstStyle/>
          <a:p>
            <a:r>
              <a:rPr lang="en-US" dirty="0" smtClean="0">
                <a:solidFill>
                  <a:srgbClr val="006A52"/>
                </a:solidFill>
              </a:rPr>
              <a:t>Some of the Who and What Functions or Counselor FAQ’s</a:t>
            </a:r>
            <a:endParaRPr lang="en-US" dirty="0">
              <a:solidFill>
                <a:srgbClr val="006A52"/>
              </a:solidFill>
            </a:endParaRPr>
          </a:p>
        </p:txBody>
      </p:sp>
      <p:sp>
        <p:nvSpPr>
          <p:cNvPr id="4" name="Slide Number Placeholder 3"/>
          <p:cNvSpPr>
            <a:spLocks noGrp="1"/>
          </p:cNvSpPr>
          <p:nvPr>
            <p:ph type="sldNum" sz="quarter" idx="12"/>
          </p:nvPr>
        </p:nvSpPr>
        <p:spPr/>
        <p:txBody>
          <a:bodyPr/>
          <a:lstStyle/>
          <a:p>
            <a:fld id="{9E519841-B96A-4DD9-B158-9961937F6A4E}" type="slidenum">
              <a:rPr lang="en-US" smtClean="0"/>
              <a:pPr/>
              <a:t>70</a:t>
            </a:fld>
            <a:endParaRPr lang="en-US" dirty="0"/>
          </a:p>
        </p:txBody>
      </p:sp>
    </p:spTree>
    <p:extLst>
      <p:ext uri="{BB962C8B-B14F-4D97-AF65-F5344CB8AC3E}">
        <p14:creationId xmlns:p14="http://schemas.microsoft.com/office/powerpoint/2010/main" val="68220729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FAQs</a:t>
            </a:r>
            <a:endParaRPr lang="en-US" dirty="0"/>
          </a:p>
        </p:txBody>
      </p:sp>
      <p:sp>
        <p:nvSpPr>
          <p:cNvPr id="3" name="Content Placeholder 2"/>
          <p:cNvSpPr>
            <a:spLocks noGrp="1"/>
          </p:cNvSpPr>
          <p:nvPr>
            <p:ph idx="1"/>
          </p:nvPr>
        </p:nvSpPr>
        <p:spPr/>
        <p:txBody>
          <a:bodyPr/>
          <a:lstStyle/>
          <a:p>
            <a:pPr>
              <a:buClr>
                <a:srgbClr val="006A52"/>
              </a:buClr>
            </a:pPr>
            <a:r>
              <a:rPr lang="en-US" dirty="0" smtClean="0"/>
              <a:t>Is </a:t>
            </a:r>
            <a:r>
              <a:rPr lang="en-US" dirty="0"/>
              <a:t>CPID for anyone in the </a:t>
            </a:r>
            <a:r>
              <a:rPr lang="en-US" dirty="0" smtClean="0"/>
              <a:t>state?</a:t>
            </a:r>
          </a:p>
          <a:p>
            <a:pPr>
              <a:buClr>
                <a:srgbClr val="006A52"/>
              </a:buClr>
            </a:pPr>
            <a:r>
              <a:rPr lang="en-US" dirty="0" smtClean="0"/>
              <a:t>Is </a:t>
            </a:r>
            <a:r>
              <a:rPr lang="en-US" dirty="0"/>
              <a:t>it only for folks with a goal that CPID focuses on?  </a:t>
            </a:r>
          </a:p>
        </p:txBody>
      </p:sp>
      <p:sp>
        <p:nvSpPr>
          <p:cNvPr id="4" name="Slide Number Placeholder 3"/>
          <p:cNvSpPr>
            <a:spLocks noGrp="1"/>
          </p:cNvSpPr>
          <p:nvPr>
            <p:ph type="sldNum" sz="quarter" idx="12"/>
          </p:nvPr>
        </p:nvSpPr>
        <p:spPr/>
        <p:txBody>
          <a:bodyPr/>
          <a:lstStyle/>
          <a:p>
            <a:fld id="{9E519841-B96A-4DD9-B158-9961937F6A4E}" type="slidenum">
              <a:rPr lang="en-US" smtClean="0"/>
              <a:pPr/>
              <a:t>71</a:t>
            </a:fld>
            <a:endParaRPr lang="en-US" dirty="0"/>
          </a:p>
        </p:txBody>
      </p:sp>
    </p:spTree>
    <p:extLst>
      <p:ext uri="{BB962C8B-B14F-4D97-AF65-F5344CB8AC3E}">
        <p14:creationId xmlns:p14="http://schemas.microsoft.com/office/powerpoint/2010/main" val="327556756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Matching Clients with Pathways</a:t>
            </a:r>
            <a:endParaRPr lang="en-US" dirty="0"/>
          </a:p>
        </p:txBody>
      </p:sp>
      <p:sp>
        <p:nvSpPr>
          <p:cNvPr id="3" name="Content Placeholder 2"/>
          <p:cNvSpPr>
            <a:spLocks noGrp="1"/>
          </p:cNvSpPr>
          <p:nvPr>
            <p:ph idx="1"/>
          </p:nvPr>
        </p:nvSpPr>
        <p:spPr/>
        <p:txBody>
          <a:bodyPr/>
          <a:lstStyle/>
          <a:p>
            <a:pPr>
              <a:buClr>
                <a:srgbClr val="006A52"/>
              </a:buClr>
            </a:pPr>
            <a:r>
              <a:rPr lang="en-US" dirty="0"/>
              <a:t>General guidance relative to the demands of the certifications; potential work settings; demands.</a:t>
            </a:r>
          </a:p>
          <a:p>
            <a:pPr>
              <a:buClr>
                <a:srgbClr val="006A52"/>
              </a:buClr>
            </a:pPr>
            <a:r>
              <a:rPr lang="en-US" dirty="0"/>
              <a:t> Context/examples </a:t>
            </a:r>
            <a:r>
              <a:rPr lang="mr-IN" dirty="0"/>
              <a:t>–</a:t>
            </a:r>
            <a:r>
              <a:rPr lang="en-US" dirty="0"/>
              <a:t> Look beyond minimum capabilities and toward ways to work with client to reach goals.  </a:t>
            </a:r>
          </a:p>
          <a:p>
            <a:pPr lvl="1">
              <a:buClr>
                <a:srgbClr val="006A52"/>
              </a:buClr>
            </a:pPr>
            <a:r>
              <a:rPr lang="en-US" dirty="0" smtClean="0"/>
              <a:t>Resilience and ‘Grit’ go a long way.</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72</a:t>
            </a:fld>
            <a:endParaRPr lang="en-US" dirty="0"/>
          </a:p>
        </p:txBody>
      </p:sp>
    </p:spTree>
    <p:extLst>
      <p:ext uri="{BB962C8B-B14F-4D97-AF65-F5344CB8AC3E}">
        <p14:creationId xmlns:p14="http://schemas.microsoft.com/office/powerpoint/2010/main" val="425927708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I know who is appropriate for which Pathway/Certification?</a:t>
            </a:r>
            <a:endParaRPr lang="en-US" dirty="0"/>
          </a:p>
        </p:txBody>
      </p:sp>
      <p:sp>
        <p:nvSpPr>
          <p:cNvPr id="3" name="Content Placeholder 2"/>
          <p:cNvSpPr>
            <a:spLocks noGrp="1"/>
          </p:cNvSpPr>
          <p:nvPr>
            <p:ph idx="1"/>
          </p:nvPr>
        </p:nvSpPr>
        <p:spPr/>
        <p:txBody>
          <a:bodyPr/>
          <a:lstStyle/>
          <a:p>
            <a:pPr marL="0" indent="0">
              <a:buNone/>
            </a:pPr>
            <a:r>
              <a:rPr lang="en-US" dirty="0" smtClean="0"/>
              <a:t>Assessment/ Education level- Math and reading levels</a:t>
            </a:r>
          </a:p>
          <a:p>
            <a:pPr marL="0" indent="0">
              <a:buNone/>
            </a:pPr>
            <a:r>
              <a:rPr lang="en-US" dirty="0" smtClean="0"/>
              <a:t>PluggedIn model </a:t>
            </a:r>
          </a:p>
          <a:p>
            <a:pPr marL="0" indent="0">
              <a:buNone/>
            </a:pPr>
            <a:r>
              <a:rPr lang="en-US" dirty="0" smtClean="0"/>
              <a:t>Collaboration with adult education</a:t>
            </a:r>
          </a:p>
          <a:p>
            <a:pPr marL="0" indent="0">
              <a:buNone/>
            </a:pPr>
            <a:r>
              <a:rPr lang="en-US" dirty="0" smtClean="0"/>
              <a:t>Soft Skills- accountability, teamwork and maturity </a:t>
            </a:r>
          </a:p>
        </p:txBody>
      </p:sp>
      <p:sp>
        <p:nvSpPr>
          <p:cNvPr id="4" name="Slide Number Placeholder 3"/>
          <p:cNvSpPr>
            <a:spLocks noGrp="1"/>
          </p:cNvSpPr>
          <p:nvPr>
            <p:ph type="sldNum" sz="quarter" idx="12"/>
          </p:nvPr>
        </p:nvSpPr>
        <p:spPr/>
        <p:txBody>
          <a:bodyPr/>
          <a:lstStyle/>
          <a:p>
            <a:fld id="{9E519841-B96A-4DD9-B158-9961937F6A4E}" type="slidenum">
              <a:rPr lang="en-US" smtClean="0"/>
              <a:pPr/>
              <a:t>73</a:t>
            </a:fld>
            <a:endParaRPr lang="en-US" dirty="0"/>
          </a:p>
        </p:txBody>
      </p:sp>
    </p:spTree>
    <p:extLst>
      <p:ext uri="{BB962C8B-B14F-4D97-AF65-F5344CB8AC3E}">
        <p14:creationId xmlns:p14="http://schemas.microsoft.com/office/powerpoint/2010/main" val="133075202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Document Repository: What Do I Need to Know?</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74</a:t>
            </a:fld>
            <a:endParaRPr lang="en-US" dirty="0"/>
          </a:p>
        </p:txBody>
      </p:sp>
      <p:pic>
        <p:nvPicPr>
          <p:cNvPr id="1026" name="Picture 2" descr="screen shot of DARS documents organization"/>
          <p:cNvPicPr>
            <a:picLocks noChangeAspect="1" noChangeArrowheads="1"/>
          </p:cNvPicPr>
          <p:nvPr/>
        </p:nvPicPr>
        <p:blipFill rotWithShape="1">
          <a:blip r:embed="rId3">
            <a:extLst>
              <a:ext uri="{28A0092B-C50C-407E-A947-70E740481C1C}">
                <a14:useLocalDpi xmlns:a14="http://schemas.microsoft.com/office/drawing/2010/main" val="0"/>
              </a:ext>
            </a:extLst>
          </a:blip>
          <a:srcRect r="3552"/>
          <a:stretch/>
        </p:blipFill>
        <p:spPr bwMode="auto">
          <a:xfrm>
            <a:off x="-44389" y="2590800"/>
            <a:ext cx="9198006" cy="3252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descr="DSA Document repository"/>
          <p:cNvPicPr>
            <a:picLocks noChangeAspect="1" noChangeArrowheads="1"/>
          </p:cNvPicPr>
          <p:nvPr/>
        </p:nvPicPr>
        <p:blipFill rotWithShape="1">
          <a:blip r:embed="rId4">
            <a:extLst>
              <a:ext uri="{28A0092B-C50C-407E-A947-70E740481C1C}">
                <a14:useLocalDpi xmlns:a14="http://schemas.microsoft.com/office/drawing/2010/main" val="0"/>
              </a:ext>
            </a:extLst>
          </a:blip>
          <a:srcRect l="11423" t="20232" r="11512" b="8426"/>
          <a:stretch/>
        </p:blipFill>
        <p:spPr bwMode="auto">
          <a:xfrm>
            <a:off x="2032986" y="1828800"/>
            <a:ext cx="5086905" cy="1100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944304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DARS CPID</a:t>
            </a:r>
            <a:endParaRPr lang="en-US" dirty="0"/>
          </a:p>
        </p:txBody>
      </p:sp>
      <p:pic>
        <p:nvPicPr>
          <p:cNvPr id="5" name="Content Placeholder 4" descr="Screen Shot of grants and special programs"/>
          <p:cNvPicPr>
            <a:picLocks noGrp="1" noChangeAspect="1"/>
          </p:cNvPicPr>
          <p:nvPr>
            <p:ph idx="1"/>
          </p:nvPr>
        </p:nvPicPr>
        <p:blipFill>
          <a:blip r:embed="rId2" cstate="print">
            <a:extLst>
              <a:ext uri="{28A0092B-C50C-407E-A947-70E740481C1C}">
                <a14:useLocalDpi xmlns:a14="http://schemas.microsoft.com/office/drawing/2010/main" val="0"/>
              </a:ext>
            </a:extLst>
          </a:blip>
          <a:srcRect t="3670" b="3670"/>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75</a:t>
            </a:fld>
            <a:endParaRPr lang="en-US" dirty="0"/>
          </a:p>
        </p:txBody>
      </p:sp>
    </p:spTree>
    <p:extLst>
      <p:ext uri="{BB962C8B-B14F-4D97-AF65-F5344CB8AC3E}">
        <p14:creationId xmlns:p14="http://schemas.microsoft.com/office/powerpoint/2010/main" val="2696479429"/>
      </p:ext>
    </p:extLst>
  </p:cSld>
  <p:clrMapOvr>
    <a:masterClrMapping/>
  </p:clrMapOvr>
  <p:transition xmlns:p14="http://schemas.microsoft.com/office/powerpoint/2010/main" advClick="0"/>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DBVI </a:t>
            </a:r>
            <a:r>
              <a:rPr lang="en-US" dirty="0"/>
              <a:t>D</a:t>
            </a:r>
            <a:r>
              <a:rPr lang="en-US" dirty="0" smtClean="0"/>
              <a:t>ocument Repository</a:t>
            </a:r>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76</a:t>
            </a:fld>
            <a:endParaRPr lang="en-US" dirty="0"/>
          </a:p>
        </p:txBody>
      </p:sp>
      <p:pic>
        <p:nvPicPr>
          <p:cNvPr id="5" name="Picture 2" descr="screen shot of search resul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4850" y="2057400"/>
            <a:ext cx="7734300" cy="3558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218219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CPID Funds in AWARE</a:t>
            </a:r>
            <a:endParaRPr lang="en-US" dirty="0"/>
          </a:p>
        </p:txBody>
      </p:sp>
      <p:sp>
        <p:nvSpPr>
          <p:cNvPr id="3" name="Content Placeholder 2"/>
          <p:cNvSpPr>
            <a:spLocks noGrp="1"/>
          </p:cNvSpPr>
          <p:nvPr>
            <p:ph idx="1"/>
          </p:nvPr>
        </p:nvSpPr>
        <p:spPr>
          <a:xfrm>
            <a:off x="457200" y="1828800"/>
            <a:ext cx="8229600" cy="4343399"/>
          </a:xfrm>
        </p:spPr>
        <p:txBody>
          <a:bodyPr>
            <a:normAutofit fontScale="85000" lnSpcReduction="20000"/>
          </a:bodyPr>
          <a:lstStyle/>
          <a:p>
            <a:pPr marL="0" marR="0" indent="0">
              <a:spcAft>
                <a:spcPts val="0"/>
              </a:spcAft>
              <a:buClr>
                <a:srgbClr val="006A52"/>
              </a:buClr>
              <a:buNone/>
            </a:pPr>
            <a:r>
              <a:rPr lang="en-US" sz="2800" dirty="0" smtClean="0"/>
              <a:t>Case </a:t>
            </a:r>
            <a:r>
              <a:rPr lang="en-US" sz="2800" dirty="0"/>
              <a:t>service </a:t>
            </a:r>
            <a:r>
              <a:rPr lang="en-US" sz="2800" dirty="0" smtClean="0"/>
              <a:t>funding is </a:t>
            </a:r>
            <a:r>
              <a:rPr lang="en-US" sz="2800" dirty="0"/>
              <a:t>available for CPID participants in AWARE.  CPID may fund on a case by case basis:</a:t>
            </a:r>
          </a:p>
          <a:p>
            <a:pPr lvl="1">
              <a:spcBef>
                <a:spcPts val="0"/>
              </a:spcBef>
              <a:buClr>
                <a:srgbClr val="006A52"/>
              </a:buClr>
              <a:buFont typeface="Symbol"/>
              <a:buChar char=""/>
            </a:pPr>
            <a:r>
              <a:rPr lang="en-US" sz="2400" dirty="0">
                <a:latin typeface="Calibri"/>
                <a:ea typeface="Calibri"/>
              </a:rPr>
              <a:t>S</a:t>
            </a:r>
            <a:r>
              <a:rPr lang="en-US" sz="2400" dirty="0" smtClean="0">
                <a:latin typeface="Calibri"/>
                <a:ea typeface="Calibri"/>
              </a:rPr>
              <a:t>tip</a:t>
            </a:r>
            <a:r>
              <a:rPr lang="en-US" sz="2400" spc="-5" dirty="0" smtClean="0">
                <a:latin typeface="Calibri"/>
                <a:ea typeface="Calibri"/>
              </a:rPr>
              <a:t>e</a:t>
            </a:r>
            <a:r>
              <a:rPr lang="en-US" sz="2400" spc="-15" dirty="0" smtClean="0">
                <a:latin typeface="Calibri"/>
                <a:ea typeface="Calibri"/>
              </a:rPr>
              <a:t>n</a:t>
            </a:r>
            <a:r>
              <a:rPr lang="en-US" sz="2400" dirty="0" smtClean="0">
                <a:latin typeface="Calibri"/>
                <a:ea typeface="Calibri"/>
              </a:rPr>
              <a:t>ds</a:t>
            </a:r>
            <a:endParaRPr lang="en-US" sz="2400" dirty="0">
              <a:latin typeface="Times New Roman"/>
              <a:ea typeface="Calibri"/>
            </a:endParaRPr>
          </a:p>
          <a:p>
            <a:pPr lvl="1">
              <a:spcBef>
                <a:spcPts val="0"/>
              </a:spcBef>
              <a:buClr>
                <a:srgbClr val="006A52"/>
              </a:buClr>
              <a:buFont typeface="Symbol"/>
              <a:buChar char=""/>
            </a:pPr>
            <a:r>
              <a:rPr lang="en-US" sz="2400" dirty="0">
                <a:latin typeface="Calibri"/>
                <a:ea typeface="Calibri"/>
              </a:rPr>
              <a:t>P</a:t>
            </a:r>
            <a:r>
              <a:rPr lang="en-US" sz="2400" spc="-5" dirty="0" smtClean="0">
                <a:latin typeface="Calibri"/>
                <a:ea typeface="Calibri"/>
              </a:rPr>
              <a:t>a</a:t>
            </a:r>
            <a:r>
              <a:rPr lang="en-US" sz="2400" dirty="0" smtClean="0">
                <a:latin typeface="Calibri"/>
                <a:ea typeface="Calibri"/>
              </a:rPr>
              <a:t>id </a:t>
            </a:r>
            <a:r>
              <a:rPr lang="en-US" sz="2400" dirty="0">
                <a:latin typeface="Calibri"/>
                <a:ea typeface="Calibri"/>
              </a:rPr>
              <a:t>int</a:t>
            </a:r>
            <a:r>
              <a:rPr lang="en-US" sz="2400" spc="-5" dirty="0">
                <a:latin typeface="Calibri"/>
                <a:ea typeface="Calibri"/>
              </a:rPr>
              <a:t>e</a:t>
            </a:r>
            <a:r>
              <a:rPr lang="en-US" sz="2400" spc="-20" dirty="0">
                <a:latin typeface="Calibri"/>
                <a:ea typeface="Calibri"/>
              </a:rPr>
              <a:t>r</a:t>
            </a:r>
            <a:r>
              <a:rPr lang="en-US" sz="2400" dirty="0">
                <a:latin typeface="Calibri"/>
                <a:ea typeface="Calibri"/>
              </a:rPr>
              <a:t>nships</a:t>
            </a:r>
            <a:endParaRPr lang="en-US" sz="2400" dirty="0">
              <a:latin typeface="Times New Roman"/>
              <a:ea typeface="Calibri"/>
            </a:endParaRPr>
          </a:p>
          <a:p>
            <a:pPr lvl="1">
              <a:spcBef>
                <a:spcPts val="0"/>
              </a:spcBef>
              <a:buClr>
                <a:srgbClr val="006A52"/>
              </a:buClr>
              <a:buFont typeface="Symbol"/>
              <a:buChar char=""/>
            </a:pPr>
            <a:r>
              <a:rPr lang="en-US" sz="2400" dirty="0">
                <a:latin typeface="Calibri"/>
                <a:ea typeface="Calibri"/>
              </a:rPr>
              <a:t>OJT</a:t>
            </a:r>
            <a:endParaRPr lang="en-US" sz="2400" dirty="0">
              <a:latin typeface="Times New Roman"/>
              <a:ea typeface="Calibri"/>
            </a:endParaRPr>
          </a:p>
          <a:p>
            <a:pPr lvl="1">
              <a:spcBef>
                <a:spcPts val="0"/>
              </a:spcBef>
              <a:buClr>
                <a:srgbClr val="006A52"/>
              </a:buClr>
              <a:buFont typeface="Symbol"/>
              <a:buChar char=""/>
            </a:pPr>
            <a:r>
              <a:rPr lang="en-US" sz="2400" dirty="0">
                <a:latin typeface="Calibri"/>
                <a:ea typeface="Calibri"/>
              </a:rPr>
              <a:t>J</a:t>
            </a:r>
            <a:r>
              <a:rPr lang="en-US" sz="2400" dirty="0" smtClean="0">
                <a:latin typeface="Calibri"/>
                <a:ea typeface="Calibri"/>
              </a:rPr>
              <a:t>ob </a:t>
            </a:r>
            <a:r>
              <a:rPr lang="en-US" sz="2400" dirty="0">
                <a:latin typeface="Calibri"/>
                <a:ea typeface="Calibri"/>
              </a:rPr>
              <a:t>coach training services</a:t>
            </a:r>
            <a:endParaRPr lang="en-US" sz="2400" dirty="0">
              <a:latin typeface="Times New Roman"/>
              <a:ea typeface="Calibri"/>
            </a:endParaRPr>
          </a:p>
          <a:p>
            <a:pPr lvl="1">
              <a:spcBef>
                <a:spcPts val="0"/>
              </a:spcBef>
              <a:buClr>
                <a:srgbClr val="006A52"/>
              </a:buClr>
              <a:buFont typeface="Symbol"/>
              <a:buChar char=""/>
            </a:pPr>
            <a:r>
              <a:rPr lang="en-US" sz="2400" dirty="0">
                <a:latin typeface="Calibri"/>
                <a:ea typeface="Calibri"/>
              </a:rPr>
              <a:t>T</a:t>
            </a:r>
            <a:r>
              <a:rPr lang="en-US" sz="2400" spc="-5" dirty="0" smtClean="0">
                <a:latin typeface="Calibri"/>
                <a:ea typeface="Calibri"/>
              </a:rPr>
              <a:t>ra</a:t>
            </a:r>
            <a:r>
              <a:rPr lang="en-US" sz="2400" dirty="0" smtClean="0">
                <a:latin typeface="Calibri"/>
                <a:ea typeface="Calibri"/>
              </a:rPr>
              <a:t>v</a:t>
            </a:r>
            <a:r>
              <a:rPr lang="en-US" sz="2400" spc="-5" dirty="0" smtClean="0">
                <a:latin typeface="Calibri"/>
                <a:ea typeface="Calibri"/>
              </a:rPr>
              <a:t>e</a:t>
            </a:r>
            <a:r>
              <a:rPr lang="en-US" sz="2400" dirty="0" smtClean="0">
                <a:latin typeface="Calibri"/>
                <a:ea typeface="Calibri"/>
              </a:rPr>
              <a:t>l </a:t>
            </a:r>
            <a:endParaRPr lang="en-US" sz="2400" dirty="0">
              <a:latin typeface="Times New Roman"/>
              <a:ea typeface="Calibri"/>
            </a:endParaRPr>
          </a:p>
          <a:p>
            <a:pPr lvl="1">
              <a:spcBef>
                <a:spcPts val="0"/>
              </a:spcBef>
              <a:buClr>
                <a:srgbClr val="006A52"/>
              </a:buClr>
              <a:buFont typeface="Symbol"/>
              <a:buChar char=""/>
            </a:pPr>
            <a:r>
              <a:rPr lang="en-US" sz="2400" dirty="0">
                <a:latin typeface="Calibri"/>
                <a:ea typeface="Calibri"/>
              </a:rPr>
              <a:t>T</a:t>
            </a:r>
            <a:r>
              <a:rPr lang="en-US" sz="2400" dirty="0" smtClean="0">
                <a:latin typeface="Calibri"/>
                <a:ea typeface="Calibri"/>
              </a:rPr>
              <a:t>u</a:t>
            </a:r>
            <a:r>
              <a:rPr lang="en-US" sz="2400" spc="10" dirty="0" smtClean="0">
                <a:latin typeface="Calibri"/>
                <a:ea typeface="Calibri"/>
              </a:rPr>
              <a:t>i</a:t>
            </a:r>
            <a:r>
              <a:rPr lang="en-US" sz="2400" dirty="0" smtClean="0">
                <a:latin typeface="Calibri"/>
                <a:ea typeface="Calibri"/>
              </a:rPr>
              <a:t>tion </a:t>
            </a:r>
            <a:endParaRPr lang="en-US" sz="2800" dirty="0">
              <a:latin typeface="Times New Roman"/>
              <a:ea typeface="Calibri"/>
            </a:endParaRPr>
          </a:p>
          <a:p>
            <a:pPr marL="0" indent="0">
              <a:buClr>
                <a:srgbClr val="006A52"/>
              </a:buClr>
              <a:buNone/>
            </a:pPr>
            <a:r>
              <a:rPr lang="en-US" sz="2800" dirty="0"/>
              <a:t>And comprehensive services support:</a:t>
            </a:r>
          </a:p>
          <a:p>
            <a:pPr lvl="1">
              <a:spcBef>
                <a:spcPts val="0"/>
              </a:spcBef>
              <a:buClr>
                <a:srgbClr val="006A52"/>
              </a:buClr>
              <a:buFont typeface="Symbol"/>
              <a:buChar char=""/>
            </a:pPr>
            <a:r>
              <a:rPr lang="en-US" sz="2400" dirty="0">
                <a:latin typeface="Calibri"/>
                <a:ea typeface="Calibri"/>
              </a:rPr>
              <a:t>Therapeutic Behavioral Services (TBS)</a:t>
            </a:r>
            <a:endParaRPr lang="en-US" sz="2400" dirty="0">
              <a:latin typeface="Times New Roman"/>
              <a:ea typeface="Calibri"/>
            </a:endParaRPr>
          </a:p>
          <a:p>
            <a:pPr lvl="1">
              <a:spcBef>
                <a:spcPts val="0"/>
              </a:spcBef>
              <a:buClr>
                <a:srgbClr val="006A52"/>
              </a:buClr>
              <a:buFont typeface="Symbol"/>
              <a:buChar char=""/>
            </a:pPr>
            <a:r>
              <a:rPr lang="en-US" sz="2400" dirty="0">
                <a:latin typeface="Calibri"/>
                <a:ea typeface="Calibri"/>
              </a:rPr>
              <a:t>MT1 assessments</a:t>
            </a:r>
            <a:endParaRPr lang="en-US" sz="2400" dirty="0">
              <a:latin typeface="Times New Roman"/>
              <a:ea typeface="Calibri"/>
            </a:endParaRPr>
          </a:p>
          <a:p>
            <a:pPr lvl="1">
              <a:spcBef>
                <a:spcPts val="0"/>
              </a:spcBef>
              <a:buClr>
                <a:srgbClr val="006A52"/>
              </a:buClr>
              <a:buFont typeface="Symbol"/>
              <a:buChar char=""/>
            </a:pPr>
            <a:r>
              <a:rPr lang="en-US" sz="2400" dirty="0">
                <a:latin typeface="Calibri"/>
                <a:ea typeface="Calibri"/>
              </a:rPr>
              <a:t>Assistive Technology </a:t>
            </a:r>
            <a:endParaRPr lang="en-US" sz="2400" dirty="0" smtClean="0">
              <a:latin typeface="Calibri"/>
              <a:ea typeface="Calibri"/>
            </a:endParaRPr>
          </a:p>
          <a:p>
            <a:pPr lvl="1">
              <a:spcBef>
                <a:spcPts val="0"/>
              </a:spcBef>
              <a:buClr>
                <a:srgbClr val="006A52"/>
              </a:buClr>
              <a:buFont typeface="Symbol"/>
              <a:buChar char=""/>
            </a:pPr>
            <a:r>
              <a:rPr lang="en-US" sz="2400" dirty="0" smtClean="0">
                <a:latin typeface="Calibri"/>
                <a:ea typeface="Calibri"/>
              </a:rPr>
              <a:t>Job </a:t>
            </a:r>
            <a:r>
              <a:rPr lang="en-US" sz="2400" dirty="0">
                <a:latin typeface="Calibri"/>
                <a:ea typeface="Calibri"/>
              </a:rPr>
              <a:t>Coaching for </a:t>
            </a:r>
            <a:r>
              <a:rPr lang="en-US" sz="2400" spc="10" dirty="0">
                <a:latin typeface="Calibri"/>
                <a:ea typeface="Calibri"/>
              </a:rPr>
              <a:t>m</a:t>
            </a:r>
            <a:r>
              <a:rPr lang="en-US" sz="2400" spc="-5" dirty="0">
                <a:latin typeface="Calibri"/>
                <a:ea typeface="Calibri"/>
              </a:rPr>
              <a:t>a</a:t>
            </a:r>
            <a:r>
              <a:rPr lang="en-US" sz="2400" dirty="0">
                <a:latin typeface="Calibri"/>
                <a:ea typeface="Calibri"/>
              </a:rPr>
              <a:t>nu</a:t>
            </a:r>
            <a:r>
              <a:rPr lang="en-US" sz="2400" spc="-20" dirty="0">
                <a:latin typeface="Calibri"/>
                <a:ea typeface="Calibri"/>
              </a:rPr>
              <a:t>f</a:t>
            </a:r>
            <a:r>
              <a:rPr lang="en-US" sz="2400" spc="-5" dirty="0">
                <a:latin typeface="Calibri"/>
                <a:ea typeface="Calibri"/>
              </a:rPr>
              <a:t>ac</a:t>
            </a:r>
            <a:r>
              <a:rPr lang="en-US" sz="2400" dirty="0">
                <a:latin typeface="Calibri"/>
                <a:ea typeface="Calibri"/>
              </a:rPr>
              <a:t>t</a:t>
            </a:r>
            <a:r>
              <a:rPr lang="en-US" sz="2400" spc="20" dirty="0">
                <a:latin typeface="Calibri"/>
                <a:ea typeface="Calibri"/>
              </a:rPr>
              <a:t>u</a:t>
            </a:r>
            <a:r>
              <a:rPr lang="en-US" sz="2400" spc="-5" dirty="0">
                <a:latin typeface="Calibri"/>
                <a:ea typeface="Calibri"/>
              </a:rPr>
              <a:t>r</a:t>
            </a:r>
            <a:r>
              <a:rPr lang="en-US" sz="2400" dirty="0">
                <a:latin typeface="Calibri"/>
                <a:ea typeface="Calibri"/>
              </a:rPr>
              <a:t>i</a:t>
            </a:r>
            <a:r>
              <a:rPr lang="en-US" sz="2400" spc="10" dirty="0">
                <a:latin typeface="Calibri"/>
                <a:ea typeface="Calibri"/>
              </a:rPr>
              <a:t>n</a:t>
            </a:r>
            <a:r>
              <a:rPr lang="en-US" sz="2400" dirty="0">
                <a:latin typeface="Calibri"/>
                <a:ea typeface="Calibri"/>
              </a:rPr>
              <a:t>g</a:t>
            </a:r>
            <a:r>
              <a:rPr lang="en-US" sz="2400" spc="-25" dirty="0">
                <a:latin typeface="Calibri"/>
                <a:ea typeface="Calibri"/>
              </a:rPr>
              <a:t> </a:t>
            </a:r>
            <a:r>
              <a:rPr lang="en-US" sz="2400" dirty="0">
                <a:latin typeface="Calibri"/>
                <a:ea typeface="Calibri"/>
              </a:rPr>
              <a:t>t</a:t>
            </a:r>
            <a:r>
              <a:rPr lang="en-US" sz="2400" spc="-5" dirty="0">
                <a:latin typeface="Calibri"/>
                <a:ea typeface="Calibri"/>
              </a:rPr>
              <a:t>r</a:t>
            </a:r>
            <a:r>
              <a:rPr lang="en-US" sz="2400" spc="-20" dirty="0">
                <a:latin typeface="Calibri"/>
                <a:ea typeface="Calibri"/>
              </a:rPr>
              <a:t>a</a:t>
            </a:r>
            <a:r>
              <a:rPr lang="en-US" sz="2400" dirty="0">
                <a:latin typeface="Calibri"/>
                <a:ea typeface="Calibri"/>
              </a:rPr>
              <a:t>ini</a:t>
            </a:r>
            <a:r>
              <a:rPr lang="en-US" sz="2400" spc="20" dirty="0">
                <a:latin typeface="Calibri"/>
                <a:ea typeface="Calibri"/>
              </a:rPr>
              <a:t>n</a:t>
            </a:r>
            <a:r>
              <a:rPr lang="en-US" sz="2400" dirty="0">
                <a:latin typeface="Calibri"/>
                <a:ea typeface="Calibri"/>
              </a:rPr>
              <a:t>g</a:t>
            </a:r>
            <a:r>
              <a:rPr lang="en-US" sz="2400" spc="-25" dirty="0">
                <a:latin typeface="Calibri"/>
                <a:ea typeface="Calibri"/>
              </a:rPr>
              <a:t> </a:t>
            </a:r>
            <a:r>
              <a:rPr lang="en-US" sz="2400" spc="-5" dirty="0">
                <a:latin typeface="Calibri"/>
                <a:ea typeface="Calibri"/>
              </a:rPr>
              <a:t>a</a:t>
            </a:r>
            <a:r>
              <a:rPr lang="en-US" sz="2400" dirty="0">
                <a:latin typeface="Calibri"/>
                <a:ea typeface="Calibri"/>
              </a:rPr>
              <a:t>nd oth</a:t>
            </a:r>
            <a:r>
              <a:rPr lang="en-US" sz="2400" spc="-5" dirty="0">
                <a:latin typeface="Calibri"/>
                <a:ea typeface="Calibri"/>
              </a:rPr>
              <a:t>e</a:t>
            </a:r>
            <a:r>
              <a:rPr lang="en-US" sz="2400" dirty="0">
                <a:latin typeface="Calibri"/>
                <a:ea typeface="Calibri"/>
              </a:rPr>
              <a:t>r</a:t>
            </a:r>
            <a:r>
              <a:rPr lang="en-US" sz="2400" spc="-5" dirty="0">
                <a:latin typeface="Calibri"/>
                <a:ea typeface="Calibri"/>
              </a:rPr>
              <a:t> c</a:t>
            </a:r>
            <a:r>
              <a:rPr lang="en-US" sz="2400" spc="5" dirty="0">
                <a:latin typeface="Calibri"/>
                <a:ea typeface="Calibri"/>
              </a:rPr>
              <a:t>a</a:t>
            </a:r>
            <a:r>
              <a:rPr lang="en-US" sz="2400" spc="-5" dirty="0">
                <a:latin typeface="Calibri"/>
                <a:ea typeface="Calibri"/>
              </a:rPr>
              <a:t>ree</a:t>
            </a:r>
            <a:r>
              <a:rPr lang="en-US" sz="2400" dirty="0">
                <a:latin typeface="Calibri"/>
                <a:ea typeface="Calibri"/>
              </a:rPr>
              <a:t>r</a:t>
            </a:r>
            <a:r>
              <a:rPr lang="en-US" sz="2400" spc="-5" dirty="0">
                <a:latin typeface="Calibri"/>
                <a:ea typeface="Calibri"/>
              </a:rPr>
              <a:t> </a:t>
            </a:r>
            <a:r>
              <a:rPr lang="en-US" sz="2400" dirty="0">
                <a:latin typeface="Calibri"/>
                <a:ea typeface="Calibri"/>
              </a:rPr>
              <a:t>p</a:t>
            </a:r>
            <a:r>
              <a:rPr lang="en-US" sz="2400" spc="-5" dirty="0">
                <a:latin typeface="Calibri"/>
                <a:ea typeface="Calibri"/>
              </a:rPr>
              <a:t>a</a:t>
            </a:r>
            <a:r>
              <a:rPr lang="en-US" sz="2400" dirty="0">
                <a:latin typeface="Calibri"/>
                <a:ea typeface="Calibri"/>
              </a:rPr>
              <a:t>th</a:t>
            </a:r>
            <a:r>
              <a:rPr lang="en-US" sz="2400" spc="5" dirty="0">
                <a:latin typeface="Calibri"/>
                <a:ea typeface="Calibri"/>
              </a:rPr>
              <a:t>w</a:t>
            </a:r>
            <a:r>
              <a:rPr lang="en-US" sz="2400" spc="30" dirty="0">
                <a:latin typeface="Calibri"/>
                <a:ea typeface="Calibri"/>
              </a:rPr>
              <a:t>a</a:t>
            </a:r>
            <a:r>
              <a:rPr lang="en-US" sz="2400" spc="-50" dirty="0">
                <a:latin typeface="Calibri"/>
                <a:ea typeface="Calibri"/>
              </a:rPr>
              <a:t>y</a:t>
            </a:r>
            <a:r>
              <a:rPr lang="en-US" sz="2400" dirty="0">
                <a:latin typeface="Calibri"/>
                <a:ea typeface="Calibri"/>
              </a:rPr>
              <a:t>s in </a:t>
            </a:r>
            <a:r>
              <a:rPr lang="en-US" sz="2400" spc="-5" dirty="0" smtClean="0">
                <a:latin typeface="Calibri"/>
                <a:ea typeface="Calibri"/>
              </a:rPr>
              <a:t>c</a:t>
            </a:r>
            <a:r>
              <a:rPr lang="en-US" sz="2400" dirty="0" smtClean="0">
                <a:latin typeface="Calibri"/>
                <a:ea typeface="Calibri"/>
              </a:rPr>
              <a:t>o</a:t>
            </a:r>
            <a:r>
              <a:rPr lang="en-US" sz="2400" spc="10" dirty="0" smtClean="0">
                <a:latin typeface="Calibri"/>
                <a:ea typeface="Calibri"/>
              </a:rPr>
              <a:t>m</a:t>
            </a:r>
            <a:r>
              <a:rPr lang="en-US" sz="2400" dirty="0" smtClean="0">
                <a:latin typeface="Calibri"/>
                <a:ea typeface="Calibri"/>
              </a:rPr>
              <a:t>muni</a:t>
            </a:r>
            <a:r>
              <a:rPr lang="en-US" sz="2400" spc="25" dirty="0" smtClean="0">
                <a:latin typeface="Calibri"/>
                <a:ea typeface="Calibri"/>
              </a:rPr>
              <a:t>t</a:t>
            </a:r>
            <a:r>
              <a:rPr lang="en-US" sz="2400" dirty="0" smtClean="0">
                <a:latin typeface="Calibri"/>
                <a:ea typeface="Calibri"/>
              </a:rPr>
              <a:t>y </a:t>
            </a:r>
            <a:r>
              <a:rPr lang="en-US" sz="2400" spc="10" dirty="0">
                <a:latin typeface="Calibri"/>
                <a:ea typeface="Calibri"/>
              </a:rPr>
              <a:t>p</a:t>
            </a:r>
            <a:r>
              <a:rPr lang="en-US" sz="2400" spc="-5" dirty="0">
                <a:latin typeface="Calibri"/>
                <a:ea typeface="Calibri"/>
              </a:rPr>
              <a:t>r</a:t>
            </a:r>
            <a:r>
              <a:rPr lang="en-US" sz="2400" dirty="0">
                <a:latin typeface="Calibri"/>
                <a:ea typeface="Calibri"/>
              </a:rPr>
              <a:t>o</a:t>
            </a:r>
            <a:r>
              <a:rPr lang="en-US" sz="2400" spc="-15" dirty="0">
                <a:latin typeface="Calibri"/>
                <a:ea typeface="Calibri"/>
              </a:rPr>
              <a:t>g</a:t>
            </a:r>
            <a:r>
              <a:rPr lang="en-US" sz="2400" spc="-5" dirty="0">
                <a:latin typeface="Calibri"/>
                <a:ea typeface="Calibri"/>
              </a:rPr>
              <a:t>r</a:t>
            </a:r>
            <a:r>
              <a:rPr lang="en-US" sz="2400" spc="-20" dirty="0">
                <a:latin typeface="Calibri"/>
                <a:ea typeface="Calibri"/>
              </a:rPr>
              <a:t>a</a:t>
            </a:r>
            <a:r>
              <a:rPr lang="en-US" sz="2400" dirty="0">
                <a:latin typeface="Calibri"/>
                <a:ea typeface="Calibri"/>
              </a:rPr>
              <a:t>ms su</a:t>
            </a:r>
            <a:r>
              <a:rPr lang="en-US" sz="2400" spc="-5" dirty="0">
                <a:latin typeface="Calibri"/>
                <a:ea typeface="Calibri"/>
              </a:rPr>
              <a:t>c</a:t>
            </a:r>
            <a:r>
              <a:rPr lang="en-US" sz="2400" dirty="0">
                <a:latin typeface="Calibri"/>
                <a:ea typeface="Calibri"/>
              </a:rPr>
              <a:t>h</a:t>
            </a:r>
            <a:r>
              <a:rPr lang="en-US" sz="2400" spc="10" dirty="0">
                <a:latin typeface="Calibri"/>
                <a:ea typeface="Calibri"/>
              </a:rPr>
              <a:t> </a:t>
            </a:r>
            <a:r>
              <a:rPr lang="en-US" sz="2400" spc="-5" dirty="0">
                <a:latin typeface="Calibri"/>
                <a:ea typeface="Calibri"/>
              </a:rPr>
              <a:t>a</a:t>
            </a:r>
            <a:r>
              <a:rPr lang="en-US" sz="2400" dirty="0">
                <a:latin typeface="Calibri"/>
                <a:ea typeface="Calibri"/>
              </a:rPr>
              <a:t>s</a:t>
            </a:r>
            <a:r>
              <a:rPr lang="en-US" sz="2400" spc="10" dirty="0">
                <a:latin typeface="Calibri"/>
                <a:ea typeface="Calibri"/>
              </a:rPr>
              <a:t> </a:t>
            </a:r>
            <a:r>
              <a:rPr lang="en-US" sz="2400" spc="-5" dirty="0">
                <a:latin typeface="Calibri"/>
                <a:ea typeface="Calibri"/>
              </a:rPr>
              <a:t>c</a:t>
            </a:r>
            <a:r>
              <a:rPr lang="en-US" sz="2400" dirty="0">
                <a:latin typeface="Calibri"/>
                <a:ea typeface="Calibri"/>
              </a:rPr>
              <a:t>ommuni</a:t>
            </a:r>
            <a:r>
              <a:rPr lang="en-US" sz="2400" spc="25" dirty="0">
                <a:latin typeface="Calibri"/>
                <a:ea typeface="Calibri"/>
              </a:rPr>
              <a:t>t</a:t>
            </a:r>
            <a:r>
              <a:rPr lang="en-US" sz="2400" dirty="0">
                <a:latin typeface="Calibri"/>
                <a:ea typeface="Calibri"/>
              </a:rPr>
              <a:t>y</a:t>
            </a:r>
            <a:r>
              <a:rPr lang="en-US" sz="2400" spc="-50" dirty="0">
                <a:latin typeface="Calibri"/>
                <a:ea typeface="Calibri"/>
              </a:rPr>
              <a:t> </a:t>
            </a:r>
            <a:endParaRPr lang="en-US" sz="2400"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77</a:t>
            </a:fld>
            <a:endParaRPr lang="en-US" dirty="0"/>
          </a:p>
        </p:txBody>
      </p:sp>
    </p:spTree>
    <p:extLst>
      <p:ext uri="{BB962C8B-B14F-4D97-AF65-F5344CB8AC3E}">
        <p14:creationId xmlns:p14="http://schemas.microsoft.com/office/powerpoint/2010/main" val="122637368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AWARE Touch Points </a:t>
            </a:r>
            <a:endParaRPr lang="en-US" dirty="0"/>
          </a:p>
        </p:txBody>
      </p:sp>
      <p:sp>
        <p:nvSpPr>
          <p:cNvPr id="3" name="Content Placeholder 2"/>
          <p:cNvSpPr>
            <a:spLocks noGrp="1"/>
          </p:cNvSpPr>
          <p:nvPr>
            <p:ph idx="1"/>
          </p:nvPr>
        </p:nvSpPr>
        <p:spPr/>
        <p:txBody>
          <a:bodyPr/>
          <a:lstStyle/>
          <a:p>
            <a:pPr>
              <a:buClr>
                <a:srgbClr val="006A52"/>
              </a:buClr>
            </a:pPr>
            <a:r>
              <a:rPr lang="en-US" dirty="0" smtClean="0"/>
              <a:t>Special Programs </a:t>
            </a:r>
          </a:p>
          <a:p>
            <a:pPr marL="0" indent="0">
              <a:buNone/>
            </a:pPr>
            <a:endParaRPr lang="en-US" dirty="0">
              <a:solidFill>
                <a:srgbClr val="FF041F"/>
              </a:solidFill>
            </a:endParaRPr>
          </a:p>
          <a:p>
            <a:pPr marL="0" indent="0">
              <a:buNone/>
            </a:pPr>
            <a:r>
              <a:rPr lang="en-US" dirty="0" smtClean="0">
                <a:solidFill>
                  <a:srgbClr val="FF041F"/>
                </a:solidFill>
              </a:rPr>
              <a:t> </a:t>
            </a:r>
            <a:endParaRPr lang="en-US" dirty="0">
              <a:solidFill>
                <a:srgbClr val="FF041F"/>
              </a:solidFill>
            </a:endParaRPr>
          </a:p>
        </p:txBody>
      </p:sp>
      <p:sp>
        <p:nvSpPr>
          <p:cNvPr id="4" name="Slide Number Placeholder 3"/>
          <p:cNvSpPr>
            <a:spLocks noGrp="1"/>
          </p:cNvSpPr>
          <p:nvPr>
            <p:ph type="sldNum" sz="quarter" idx="12"/>
          </p:nvPr>
        </p:nvSpPr>
        <p:spPr/>
        <p:txBody>
          <a:bodyPr/>
          <a:lstStyle/>
          <a:p>
            <a:fld id="{9E519841-B96A-4DD9-B158-9961937F6A4E}" type="slidenum">
              <a:rPr lang="en-US" smtClean="0"/>
              <a:pPr/>
              <a:t>78</a:t>
            </a:fld>
            <a:endParaRPr lang="en-US" dirty="0"/>
          </a:p>
        </p:txBody>
      </p:sp>
      <p:pic>
        <p:nvPicPr>
          <p:cNvPr id="5" name="Picture 4" descr="screenshot of special program options"/>
          <p:cNvPicPr>
            <a:picLocks noChangeAspect="1"/>
          </p:cNvPicPr>
          <p:nvPr/>
        </p:nvPicPr>
        <p:blipFill>
          <a:blip r:embed="rId3"/>
          <a:stretch>
            <a:fillRect/>
          </a:stretch>
        </p:blipFill>
        <p:spPr>
          <a:xfrm>
            <a:off x="1176337" y="3048000"/>
            <a:ext cx="6791325" cy="2686050"/>
          </a:xfrm>
          <a:prstGeom prst="rect">
            <a:avLst/>
          </a:prstGeom>
        </p:spPr>
      </p:pic>
    </p:spTree>
    <p:extLst>
      <p:ext uri="{BB962C8B-B14F-4D97-AF65-F5344CB8AC3E}">
        <p14:creationId xmlns:p14="http://schemas.microsoft.com/office/powerpoint/2010/main" val="397355676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DBVI AWARE</a:t>
            </a:r>
            <a:endParaRPr lang="en-US" dirty="0"/>
          </a:p>
        </p:txBody>
      </p:sp>
      <p:sp>
        <p:nvSpPr>
          <p:cNvPr id="3" name="Content Placeholder 2"/>
          <p:cNvSpPr>
            <a:spLocks noGrp="1"/>
          </p:cNvSpPr>
          <p:nvPr>
            <p:ph idx="1"/>
          </p:nvPr>
        </p:nvSpPr>
        <p:spPr/>
        <p:txBody>
          <a:bodyPr/>
          <a:lstStyle/>
          <a:p>
            <a:pPr>
              <a:buClr>
                <a:srgbClr val="006A52"/>
              </a:buClr>
            </a:pPr>
            <a:r>
              <a:rPr lang="en-US" dirty="0" smtClean="0"/>
              <a:t>In AWARE</a:t>
            </a:r>
          </a:p>
          <a:p>
            <a:pPr lvl="1">
              <a:buClr>
                <a:srgbClr val="006A52"/>
              </a:buClr>
            </a:pPr>
            <a:r>
              <a:rPr lang="en-US" dirty="0" smtClean="0"/>
              <a:t>Click special programs</a:t>
            </a:r>
          </a:p>
        </p:txBody>
      </p:sp>
      <p:sp>
        <p:nvSpPr>
          <p:cNvPr id="4" name="Slide Number Placeholder 3"/>
          <p:cNvSpPr>
            <a:spLocks noGrp="1"/>
          </p:cNvSpPr>
          <p:nvPr>
            <p:ph type="sldNum" sz="quarter" idx="12"/>
          </p:nvPr>
        </p:nvSpPr>
        <p:spPr/>
        <p:txBody>
          <a:bodyPr/>
          <a:lstStyle/>
          <a:p>
            <a:fld id="{9E519841-B96A-4DD9-B158-9961937F6A4E}" type="slidenum">
              <a:rPr lang="en-US" smtClean="0"/>
              <a:pPr/>
              <a:t>79</a:t>
            </a:fld>
            <a:endParaRPr lang="en-US" dirty="0"/>
          </a:p>
        </p:txBody>
      </p:sp>
      <p:pic>
        <p:nvPicPr>
          <p:cNvPr id="3074" name="Picture 2" descr="screen shot of special programs mini-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873375"/>
            <a:ext cx="3634344"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20578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for Preparing</a:t>
            </a:r>
            <a:endParaRPr lang="en-US" dirty="0"/>
          </a:p>
        </p:txBody>
      </p:sp>
      <p:sp>
        <p:nvSpPr>
          <p:cNvPr id="3" name="Content Placeholder 2"/>
          <p:cNvSpPr>
            <a:spLocks noGrp="1"/>
          </p:cNvSpPr>
          <p:nvPr>
            <p:ph idx="1"/>
          </p:nvPr>
        </p:nvSpPr>
        <p:spPr/>
        <p:txBody>
          <a:bodyPr>
            <a:normAutofit/>
          </a:bodyPr>
          <a:lstStyle/>
          <a:p>
            <a:pPr>
              <a:lnSpc>
                <a:spcPct val="90000"/>
              </a:lnSpc>
              <a:buClr>
                <a:srgbClr val="006A52"/>
              </a:buClr>
            </a:pPr>
            <a:r>
              <a:rPr lang="en-US" sz="2200" dirty="0"/>
              <a:t>We will expand on that information throughout the day and will talk to how it fits in when using a Career Pathways focused approach.</a:t>
            </a:r>
          </a:p>
          <a:p>
            <a:pPr>
              <a:lnSpc>
                <a:spcPct val="90000"/>
              </a:lnSpc>
              <a:buClr>
                <a:srgbClr val="006A52"/>
              </a:buClr>
            </a:pPr>
            <a:r>
              <a:rPr lang="en-US" sz="2200" dirty="0"/>
              <a:t>Please email Susan Gaillard if you would like to receive CRC Credit for the time you spent reviewing these pre-session materials at </a:t>
            </a:r>
            <a:r>
              <a:rPr lang="en-US" sz="2200" dirty="0">
                <a:hlinkClick r:id="rId2"/>
              </a:rPr>
              <a:t>Susan.Gaillard@dars.virginia.gov</a:t>
            </a:r>
            <a:r>
              <a:rPr lang="en-US" sz="2200" dirty="0"/>
              <a:t>  </a:t>
            </a:r>
          </a:p>
          <a:p>
            <a:pPr>
              <a:lnSpc>
                <a:spcPct val="90000"/>
              </a:lnSpc>
              <a:buClr>
                <a:srgbClr val="006A52"/>
              </a:buClr>
            </a:pPr>
            <a:r>
              <a:rPr lang="en-US" sz="2200" dirty="0"/>
              <a:t>Also, please note these materials along with this presentation will be made available at the CPID website located at: </a:t>
            </a:r>
            <a:r>
              <a:rPr lang="en-US" sz="2200" dirty="0">
                <a:hlinkClick r:id="rId3"/>
              </a:rPr>
              <a:t>https://www.vadars.org/gsp/cpid/cpid_home.htm</a:t>
            </a:r>
            <a:r>
              <a:rPr lang="en-US" sz="2200" dirty="0"/>
              <a:t> </a:t>
            </a:r>
          </a:p>
        </p:txBody>
      </p:sp>
      <p:sp>
        <p:nvSpPr>
          <p:cNvPr id="4" name="Slide Number Placeholder 3"/>
          <p:cNvSpPr>
            <a:spLocks noGrp="1"/>
          </p:cNvSpPr>
          <p:nvPr>
            <p:ph type="sldNum" sz="quarter" idx="12"/>
          </p:nvPr>
        </p:nvSpPr>
        <p:spPr/>
        <p:txBody>
          <a:bodyPr/>
          <a:lstStyle/>
          <a:p>
            <a:fld id="{9E519841-B96A-4DD9-B158-9961937F6A4E}" type="slidenum">
              <a:rPr lang="en-US" smtClean="0"/>
              <a:pPr/>
              <a:t>8</a:t>
            </a:fld>
            <a:endParaRPr lang="en-US" dirty="0"/>
          </a:p>
        </p:txBody>
      </p:sp>
    </p:spTree>
    <p:extLst>
      <p:ext uri="{BB962C8B-B14F-4D97-AF65-F5344CB8AC3E}">
        <p14:creationId xmlns:p14="http://schemas.microsoft.com/office/powerpoint/2010/main" val="56591048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Smarter, Not Harder</a:t>
            </a:r>
            <a:endParaRPr lang="en-US" dirty="0"/>
          </a:p>
        </p:txBody>
      </p:sp>
      <p:sp>
        <p:nvSpPr>
          <p:cNvPr id="3" name="Content Placeholder 2"/>
          <p:cNvSpPr>
            <a:spLocks noGrp="1"/>
          </p:cNvSpPr>
          <p:nvPr>
            <p:ph idx="1"/>
          </p:nvPr>
        </p:nvSpPr>
        <p:spPr>
          <a:xfrm>
            <a:off x="457200" y="1828800"/>
            <a:ext cx="8229600" cy="4343399"/>
          </a:xfrm>
        </p:spPr>
        <p:txBody>
          <a:bodyPr>
            <a:normAutofit/>
          </a:bodyPr>
          <a:lstStyle/>
          <a:p>
            <a:pPr>
              <a:lnSpc>
                <a:spcPct val="80000"/>
              </a:lnSpc>
              <a:buClr>
                <a:srgbClr val="006A52"/>
              </a:buClr>
            </a:pPr>
            <a:r>
              <a:rPr lang="en-US" dirty="0"/>
              <a:t>How do I get a sense of how much time it takes to get someone on a career pathway?</a:t>
            </a:r>
          </a:p>
          <a:p>
            <a:pPr>
              <a:lnSpc>
                <a:spcPct val="80000"/>
              </a:lnSpc>
              <a:buClr>
                <a:srgbClr val="006A52"/>
              </a:buClr>
            </a:pPr>
            <a:r>
              <a:rPr lang="en-US" dirty="0"/>
              <a:t>What can Career Pathways Approach/CPID do to make me more efficient/have better outcomes/etc.? </a:t>
            </a:r>
          </a:p>
        </p:txBody>
      </p:sp>
      <p:sp>
        <p:nvSpPr>
          <p:cNvPr id="4" name="Slide Number Placeholder 3"/>
          <p:cNvSpPr>
            <a:spLocks noGrp="1"/>
          </p:cNvSpPr>
          <p:nvPr>
            <p:ph type="sldNum" sz="quarter" idx="12"/>
          </p:nvPr>
        </p:nvSpPr>
        <p:spPr/>
        <p:txBody>
          <a:bodyPr/>
          <a:lstStyle/>
          <a:p>
            <a:fld id="{9E519841-B96A-4DD9-B158-9961937F6A4E}" type="slidenum">
              <a:rPr lang="en-US" smtClean="0"/>
              <a:pPr/>
              <a:t>80</a:t>
            </a:fld>
            <a:endParaRPr lang="en-US" dirty="0"/>
          </a:p>
        </p:txBody>
      </p:sp>
    </p:spTree>
    <p:extLst>
      <p:ext uri="{BB962C8B-B14F-4D97-AF65-F5344CB8AC3E}">
        <p14:creationId xmlns:p14="http://schemas.microsoft.com/office/powerpoint/2010/main" val="142860494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Performance Measures</a:t>
            </a:r>
            <a:endParaRPr lang="en-US" dirty="0"/>
          </a:p>
        </p:txBody>
      </p:sp>
      <p:sp>
        <p:nvSpPr>
          <p:cNvPr id="3" name="Content Placeholder 2"/>
          <p:cNvSpPr>
            <a:spLocks noGrp="1"/>
          </p:cNvSpPr>
          <p:nvPr>
            <p:ph idx="1"/>
          </p:nvPr>
        </p:nvSpPr>
        <p:spPr/>
        <p:txBody>
          <a:bodyPr>
            <a:normAutofit lnSpcReduction="10000"/>
          </a:bodyPr>
          <a:lstStyle/>
          <a:p>
            <a:pPr>
              <a:lnSpc>
                <a:spcPct val="90000"/>
              </a:lnSpc>
              <a:buClr>
                <a:srgbClr val="006A52"/>
              </a:buClr>
            </a:pPr>
            <a:r>
              <a:rPr lang="en-US" sz="2000" dirty="0"/>
              <a:t>Regional Manager </a:t>
            </a:r>
          </a:p>
          <a:p>
            <a:pPr lvl="1">
              <a:buClr>
                <a:srgbClr val="006A52"/>
              </a:buClr>
            </a:pPr>
            <a:r>
              <a:rPr lang="en-US" dirty="0" smtClean="0"/>
              <a:t>WIOA is a new model and begins a new day in Vocational Rehabilitation</a:t>
            </a:r>
          </a:p>
          <a:p>
            <a:pPr lvl="1">
              <a:buClr>
                <a:srgbClr val="006A52"/>
              </a:buClr>
            </a:pPr>
            <a:r>
              <a:rPr lang="en-US" dirty="0" smtClean="0"/>
              <a:t>There is now a greater focus on quality of outcomes as opposed to quantity of outcomes</a:t>
            </a:r>
          </a:p>
          <a:p>
            <a:pPr lvl="1">
              <a:buClr>
                <a:srgbClr val="006A52"/>
              </a:buClr>
            </a:pPr>
            <a:r>
              <a:rPr lang="en-US" dirty="0" smtClean="0"/>
              <a:t>Agency will be reporting to RSA more frequently to identify trends</a:t>
            </a:r>
          </a:p>
          <a:p>
            <a:pPr lvl="1">
              <a:buClr>
                <a:srgbClr val="006A52"/>
              </a:buClr>
            </a:pPr>
            <a:r>
              <a:rPr lang="en-US" dirty="0" smtClean="0"/>
              <a:t>Approach should allow for more accurate comparison of performance among core partners</a:t>
            </a:r>
          </a:p>
          <a:p>
            <a:pPr lvl="1">
              <a:buClr>
                <a:srgbClr val="006A52"/>
              </a:buClr>
            </a:pPr>
            <a:r>
              <a:rPr lang="en-US" dirty="0" smtClean="0"/>
              <a:t>Work groups established to examine performance measures within agencies</a:t>
            </a:r>
          </a:p>
        </p:txBody>
      </p:sp>
      <p:sp>
        <p:nvSpPr>
          <p:cNvPr id="4" name="Slide Number Placeholder 3"/>
          <p:cNvSpPr>
            <a:spLocks noGrp="1"/>
          </p:cNvSpPr>
          <p:nvPr>
            <p:ph type="sldNum" sz="quarter" idx="12"/>
          </p:nvPr>
        </p:nvSpPr>
        <p:spPr/>
        <p:txBody>
          <a:bodyPr/>
          <a:lstStyle/>
          <a:p>
            <a:fld id="{9E519841-B96A-4DD9-B158-9961937F6A4E}" type="slidenum">
              <a:rPr lang="en-US" smtClean="0"/>
              <a:pPr/>
              <a:t>81</a:t>
            </a:fld>
            <a:endParaRPr lang="en-US" dirty="0"/>
          </a:p>
        </p:txBody>
      </p:sp>
    </p:spTree>
    <p:extLst>
      <p:ext uri="{BB962C8B-B14F-4D97-AF65-F5344CB8AC3E}">
        <p14:creationId xmlns:p14="http://schemas.microsoft.com/office/powerpoint/2010/main" val="240872678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VR Supporting Services</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82</a:t>
            </a:fld>
            <a:endParaRPr lang="en-US" dirty="0"/>
          </a:p>
        </p:txBody>
      </p:sp>
    </p:spTree>
    <p:extLst>
      <p:ext uri="{BB962C8B-B14F-4D97-AF65-F5344CB8AC3E}">
        <p14:creationId xmlns:p14="http://schemas.microsoft.com/office/powerpoint/2010/main" val="365997216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IPE Supporting Services</a:t>
            </a:r>
            <a:endParaRPr lang="en-US" dirty="0"/>
          </a:p>
        </p:txBody>
      </p:sp>
      <p:sp>
        <p:nvSpPr>
          <p:cNvPr id="3" name="Content Placeholder 2"/>
          <p:cNvSpPr>
            <a:spLocks noGrp="1"/>
          </p:cNvSpPr>
          <p:nvPr>
            <p:ph idx="1"/>
          </p:nvPr>
        </p:nvSpPr>
        <p:spPr/>
        <p:txBody>
          <a:bodyPr>
            <a:normAutofit fontScale="70000" lnSpcReduction="20000"/>
          </a:bodyPr>
          <a:lstStyle/>
          <a:p>
            <a:pPr>
              <a:buClr>
                <a:srgbClr val="006A52"/>
              </a:buClr>
            </a:pPr>
            <a:r>
              <a:rPr lang="en-US" sz="2800" dirty="0"/>
              <a:t>Job Readiness</a:t>
            </a:r>
          </a:p>
          <a:p>
            <a:pPr>
              <a:buClr>
                <a:srgbClr val="006A52"/>
              </a:buClr>
            </a:pPr>
            <a:r>
              <a:rPr lang="en-US" sz="2800" dirty="0"/>
              <a:t>Job Placement Assistance</a:t>
            </a:r>
          </a:p>
          <a:p>
            <a:pPr>
              <a:buClr>
                <a:srgbClr val="006A52"/>
              </a:buClr>
            </a:pPr>
            <a:r>
              <a:rPr lang="en-US" sz="2800" dirty="0"/>
              <a:t>Supported Employment / Job Coach Training </a:t>
            </a:r>
          </a:p>
          <a:p>
            <a:pPr>
              <a:buClr>
                <a:srgbClr val="006A52"/>
              </a:buClr>
            </a:pPr>
            <a:r>
              <a:rPr lang="en-US" sz="2800" dirty="0"/>
              <a:t>Physical/Mental Restoration</a:t>
            </a:r>
          </a:p>
          <a:p>
            <a:pPr>
              <a:buClr>
                <a:srgbClr val="006A52"/>
              </a:buClr>
            </a:pPr>
            <a:r>
              <a:rPr lang="en-US" sz="2800" dirty="0"/>
              <a:t>Vocational Training</a:t>
            </a:r>
          </a:p>
          <a:p>
            <a:pPr>
              <a:buClr>
                <a:srgbClr val="006A52"/>
              </a:buClr>
            </a:pPr>
            <a:r>
              <a:rPr lang="en-US" sz="2800" dirty="0"/>
              <a:t>Assistive Technology</a:t>
            </a:r>
          </a:p>
          <a:p>
            <a:pPr>
              <a:buClr>
                <a:srgbClr val="006A52"/>
              </a:buClr>
            </a:pPr>
            <a:r>
              <a:rPr lang="en-US" sz="2800" dirty="0"/>
              <a:t>Transportation &amp; Driving</a:t>
            </a:r>
          </a:p>
          <a:p>
            <a:pPr>
              <a:buClr>
                <a:srgbClr val="006A52"/>
              </a:buClr>
            </a:pPr>
            <a:r>
              <a:rPr lang="en-US" sz="2800" dirty="0"/>
              <a:t>Child Care</a:t>
            </a:r>
          </a:p>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83</a:t>
            </a:fld>
            <a:endParaRPr lang="en-US" dirty="0"/>
          </a:p>
        </p:txBody>
      </p:sp>
    </p:spTree>
    <p:extLst>
      <p:ext uri="{BB962C8B-B14F-4D97-AF65-F5344CB8AC3E}">
        <p14:creationId xmlns:p14="http://schemas.microsoft.com/office/powerpoint/2010/main" val="222971164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Resources</a:t>
            </a:r>
            <a:endParaRPr lang="en-US" dirty="0"/>
          </a:p>
        </p:txBody>
      </p:sp>
      <p:sp>
        <p:nvSpPr>
          <p:cNvPr id="3" name="Content Placeholder 2"/>
          <p:cNvSpPr>
            <a:spLocks noGrp="1"/>
          </p:cNvSpPr>
          <p:nvPr>
            <p:ph idx="1"/>
          </p:nvPr>
        </p:nvSpPr>
        <p:spPr/>
        <p:txBody>
          <a:bodyPr>
            <a:normAutofit/>
          </a:bodyPr>
          <a:lstStyle/>
          <a:p>
            <a:endParaRPr lang="en-US" dirty="0" smtClean="0"/>
          </a:p>
          <a:p>
            <a:pPr>
              <a:lnSpc>
                <a:spcPct val="80000"/>
              </a:lnSpc>
              <a:buClr>
                <a:srgbClr val="006A52"/>
              </a:buClr>
            </a:pPr>
            <a:r>
              <a:rPr lang="en-US" sz="2000" dirty="0"/>
              <a:t>Certification Programs </a:t>
            </a:r>
            <a:r>
              <a:rPr lang="mr-IN" sz="2000" dirty="0" smtClean="0"/>
              <a:t>–</a:t>
            </a:r>
            <a:r>
              <a:rPr lang="en-US" sz="2000" dirty="0"/>
              <a:t> </a:t>
            </a:r>
            <a:r>
              <a:rPr lang="en-US" sz="2000" dirty="0" smtClean="0"/>
              <a:t>Details</a:t>
            </a:r>
            <a:r>
              <a:rPr lang="mr-IN" sz="2000" dirty="0" smtClean="0"/>
              <a:t>…</a:t>
            </a:r>
            <a:r>
              <a:rPr lang="en-US" sz="2000" dirty="0" smtClean="0"/>
              <a:t> </a:t>
            </a:r>
            <a:endParaRPr lang="en-US" sz="2000" dirty="0"/>
          </a:p>
          <a:p>
            <a:pPr marL="0" indent="0">
              <a:buNone/>
            </a:pPr>
            <a:endParaRPr lang="en-US" dirty="0" smtClean="0">
              <a:solidFill>
                <a:srgbClr val="FF041F"/>
              </a:solidFill>
            </a:endParaRPr>
          </a:p>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84</a:t>
            </a:fld>
            <a:endParaRPr lang="en-US" dirty="0"/>
          </a:p>
        </p:txBody>
      </p:sp>
      <p:pic>
        <p:nvPicPr>
          <p:cNvPr id="6" name="table" descr="screen shot of resources"/>
          <p:cNvPicPr>
            <a:picLocks noChangeAspect="1"/>
          </p:cNvPicPr>
          <p:nvPr/>
        </p:nvPicPr>
        <p:blipFill>
          <a:blip r:embed="rId3"/>
          <a:stretch>
            <a:fillRect/>
          </a:stretch>
        </p:blipFill>
        <p:spPr>
          <a:xfrm>
            <a:off x="838200" y="3505200"/>
            <a:ext cx="7200901" cy="1401129"/>
          </a:xfrm>
          <a:prstGeom prst="rect">
            <a:avLst/>
          </a:prstGeom>
        </p:spPr>
      </p:pic>
    </p:spTree>
    <p:extLst>
      <p:ext uri="{BB962C8B-B14F-4D97-AF65-F5344CB8AC3E}">
        <p14:creationId xmlns:p14="http://schemas.microsoft.com/office/powerpoint/2010/main" val="43657125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for Training </a:t>
            </a:r>
            <a:endParaRPr lang="en-US" dirty="0"/>
          </a:p>
        </p:txBody>
      </p:sp>
      <p:sp>
        <p:nvSpPr>
          <p:cNvPr id="3" name="Content Placeholder 2"/>
          <p:cNvSpPr>
            <a:spLocks noGrp="1"/>
          </p:cNvSpPr>
          <p:nvPr>
            <p:ph idx="1"/>
          </p:nvPr>
        </p:nvSpPr>
        <p:spPr/>
        <p:txBody>
          <a:bodyPr>
            <a:normAutofit fontScale="92500" lnSpcReduction="20000"/>
          </a:bodyPr>
          <a:lstStyle/>
          <a:p>
            <a:pPr lvl="0">
              <a:buClr>
                <a:srgbClr val="006A52"/>
              </a:buClr>
            </a:pPr>
            <a:r>
              <a:rPr lang="en-US" sz="2200" dirty="0"/>
              <a:t>Supports for passing certification process: Providing the correct accommodations for the testing process - more time, test read aloud – or reading software, calculator, retakes;  Peer group support and study sessions; additional time in class.</a:t>
            </a:r>
          </a:p>
          <a:p>
            <a:pPr lvl="0">
              <a:buClr>
                <a:srgbClr val="006A52"/>
              </a:buClr>
            </a:pPr>
            <a:r>
              <a:rPr lang="en-US" sz="2200" dirty="0"/>
              <a:t>Behavioral Supports for ADHD, Autism, Mental Health: Evaluation and treatment / medication to assist with behaviors that interfere with class work / work potential</a:t>
            </a:r>
          </a:p>
          <a:p>
            <a:pPr lvl="0">
              <a:buClr>
                <a:srgbClr val="006A52"/>
              </a:buClr>
            </a:pPr>
            <a:r>
              <a:rPr lang="en-US" sz="2200" dirty="0"/>
              <a:t>Sensory processing needs:  Sensory processing evaluation, trial of sensory AT, adjust schedules or routines to accommodate needs, incorporating changes from school to work.</a:t>
            </a:r>
          </a:p>
          <a:p>
            <a:pPr lvl="0">
              <a:buClr>
                <a:srgbClr val="006A52"/>
              </a:buClr>
            </a:pPr>
            <a:r>
              <a:rPr lang="en-US" sz="2200" dirty="0"/>
              <a:t>Tutoring: provided by Adult Ed or WWRC teachers, and / or classroom </a:t>
            </a:r>
            <a:r>
              <a:rPr lang="en-US" sz="2200" dirty="0" smtClean="0"/>
              <a:t>instructors</a:t>
            </a:r>
            <a:endParaRPr lang="en-US" sz="2200" dirty="0"/>
          </a:p>
        </p:txBody>
      </p:sp>
      <p:sp>
        <p:nvSpPr>
          <p:cNvPr id="4" name="Slide Number Placeholder 3"/>
          <p:cNvSpPr>
            <a:spLocks noGrp="1"/>
          </p:cNvSpPr>
          <p:nvPr>
            <p:ph type="sldNum" sz="quarter" idx="12"/>
          </p:nvPr>
        </p:nvSpPr>
        <p:spPr/>
        <p:txBody>
          <a:bodyPr/>
          <a:lstStyle/>
          <a:p>
            <a:fld id="{9E519841-B96A-4DD9-B158-9961937F6A4E}"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3771698411"/>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Assistive Technology</a:t>
            </a:r>
            <a:endParaRPr lang="en-US" dirty="0"/>
          </a:p>
        </p:txBody>
      </p:sp>
      <p:sp>
        <p:nvSpPr>
          <p:cNvPr id="3" name="Content Placeholder 2"/>
          <p:cNvSpPr>
            <a:spLocks noGrp="1"/>
          </p:cNvSpPr>
          <p:nvPr>
            <p:ph idx="1"/>
          </p:nvPr>
        </p:nvSpPr>
        <p:spPr/>
        <p:txBody>
          <a:bodyPr/>
          <a:lstStyle/>
          <a:p>
            <a:pPr lvl="0">
              <a:lnSpc>
                <a:spcPct val="80000"/>
              </a:lnSpc>
              <a:buClr>
                <a:srgbClr val="006A52"/>
              </a:buClr>
            </a:pPr>
            <a:r>
              <a:rPr lang="en-US" dirty="0"/>
              <a:t>Loaner Assistive Technology:  CPID has a loaner library for participates in the program and beyond.  </a:t>
            </a:r>
          </a:p>
          <a:p>
            <a:pPr lvl="0">
              <a:lnSpc>
                <a:spcPct val="80000"/>
              </a:lnSpc>
              <a:buClr>
                <a:srgbClr val="006A52"/>
              </a:buClr>
            </a:pPr>
            <a:r>
              <a:rPr lang="en-US" dirty="0"/>
              <a:t>CPID has investigated AT specifically for manufacturing.</a:t>
            </a:r>
          </a:p>
          <a:p>
            <a:pPr lvl="0">
              <a:lnSpc>
                <a:spcPct val="80000"/>
              </a:lnSpc>
              <a:buClr>
                <a:srgbClr val="006A52"/>
              </a:buClr>
            </a:pPr>
            <a:r>
              <a:rPr lang="en-US" dirty="0"/>
              <a:t>Previous need for AT is now filled due to lean manufacturing and good ergonomics</a:t>
            </a:r>
          </a:p>
          <a:p>
            <a:pPr lvl="0">
              <a:lnSpc>
                <a:spcPct val="80000"/>
              </a:lnSpc>
              <a:buClr>
                <a:srgbClr val="006A52"/>
              </a:buClr>
            </a:pPr>
            <a:r>
              <a:rPr lang="en-US" dirty="0"/>
              <a:t>Referral to AT Specialist and Rehab Engineer may be needed if there is a specific need</a:t>
            </a:r>
            <a:r>
              <a:rPr lang="en-US" dirty="0" smtClean="0"/>
              <a:t>.</a:t>
            </a:r>
          </a:p>
        </p:txBody>
      </p:sp>
      <p:sp>
        <p:nvSpPr>
          <p:cNvPr id="4" name="Slide Number Placeholder 3"/>
          <p:cNvSpPr>
            <a:spLocks noGrp="1"/>
          </p:cNvSpPr>
          <p:nvPr>
            <p:ph type="sldNum" sz="quarter" idx="12"/>
          </p:nvPr>
        </p:nvSpPr>
        <p:spPr/>
        <p:txBody>
          <a:bodyPr/>
          <a:lstStyle/>
          <a:p>
            <a:fld id="{9E519841-B96A-4DD9-B158-9961937F6A4E}" type="slidenum">
              <a:rPr lang="en-US" smtClean="0"/>
              <a:pPr/>
              <a:t>86</a:t>
            </a:fld>
            <a:endParaRPr lang="en-US" dirty="0"/>
          </a:p>
        </p:txBody>
      </p:sp>
    </p:spTree>
    <p:extLst>
      <p:ext uri="{BB962C8B-B14F-4D97-AF65-F5344CB8AC3E}">
        <p14:creationId xmlns:p14="http://schemas.microsoft.com/office/powerpoint/2010/main" val="3391234652"/>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What Questions Do You All Still Have?</a:t>
            </a:r>
            <a:endParaRPr lang="en-US" dirty="0"/>
          </a:p>
        </p:txBody>
      </p:sp>
      <p:sp>
        <p:nvSpPr>
          <p:cNvPr id="6" name="Text Placeholder 5"/>
          <p:cNvSpPr>
            <a:spLocks noGrp="1"/>
          </p:cNvSpPr>
          <p:nvPr>
            <p:ph type="body" idx="1"/>
          </p:nvPr>
        </p:nvSpPr>
        <p:spPr/>
        <p:txBody>
          <a:bodyPr/>
          <a:lstStyle/>
          <a:p>
            <a:r>
              <a:rPr lang="en-US" dirty="0" smtClean="0">
                <a:solidFill>
                  <a:schemeClr val="bg1"/>
                </a:solidFill>
              </a:rPr>
              <a:t>Talk in Small Group Discussions</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9E519841-B96A-4DD9-B158-9961937F6A4E}" type="slidenum">
              <a:rPr lang="en-US" smtClean="0"/>
              <a:pPr/>
              <a:t>87</a:t>
            </a:fld>
            <a:endParaRPr lang="en-US" dirty="0"/>
          </a:p>
        </p:txBody>
      </p:sp>
    </p:spTree>
    <p:extLst>
      <p:ext uri="{BB962C8B-B14F-4D97-AF65-F5344CB8AC3E}">
        <p14:creationId xmlns:p14="http://schemas.microsoft.com/office/powerpoint/2010/main" val="303861785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3</a:t>
            </a:r>
            <a:endParaRPr lang="en-US" dirty="0"/>
          </a:p>
        </p:txBody>
      </p:sp>
      <p:sp>
        <p:nvSpPr>
          <p:cNvPr id="3" name="Content Placeholder 2"/>
          <p:cNvSpPr>
            <a:spLocks noGrp="1"/>
          </p:cNvSpPr>
          <p:nvPr>
            <p:ph idx="1"/>
          </p:nvPr>
        </p:nvSpPr>
        <p:spPr/>
        <p:txBody>
          <a:bodyPr>
            <a:normAutofit/>
          </a:bodyPr>
          <a:lstStyle/>
          <a:p>
            <a:pPr>
              <a:lnSpc>
                <a:spcPct val="80000"/>
              </a:lnSpc>
              <a:buClr>
                <a:srgbClr val="006A52"/>
              </a:buClr>
            </a:pPr>
            <a:r>
              <a:rPr lang="en-US" dirty="0" smtClean="0"/>
              <a:t>Looking back at the pre-training assessment, how has your understanding of a career pathways approach changed?</a:t>
            </a:r>
            <a:r>
              <a:rPr lang="en-US" dirty="0"/>
              <a:t> </a:t>
            </a:r>
            <a:endParaRPr lang="en-US" dirty="0" smtClean="0"/>
          </a:p>
          <a:p>
            <a:pPr>
              <a:lnSpc>
                <a:spcPct val="80000"/>
              </a:lnSpc>
              <a:buClr>
                <a:srgbClr val="006A52"/>
              </a:buClr>
            </a:pPr>
            <a:r>
              <a:rPr lang="en-US" dirty="0" smtClean="0"/>
              <a:t>Work </a:t>
            </a:r>
            <a:r>
              <a:rPr lang="en-US" dirty="0"/>
              <a:t>in small groups and develop a listing of questions you still have after hearing the info shared all day</a:t>
            </a:r>
            <a:r>
              <a:rPr lang="en-US" dirty="0" smtClean="0"/>
              <a:t>.</a:t>
            </a:r>
            <a:endParaRPr lang="en-US" dirty="0"/>
          </a:p>
          <a:p>
            <a:pPr>
              <a:lnSpc>
                <a:spcPct val="80000"/>
              </a:lnSpc>
              <a:buClr>
                <a:srgbClr val="006A52"/>
              </a:buClr>
            </a:pPr>
            <a:r>
              <a:rPr lang="en-US" dirty="0"/>
              <a:t>We will process your responses shortly as a group.  </a:t>
            </a:r>
          </a:p>
        </p:txBody>
      </p:sp>
      <p:sp>
        <p:nvSpPr>
          <p:cNvPr id="4" name="Slide Number Placeholder 3"/>
          <p:cNvSpPr>
            <a:spLocks noGrp="1"/>
          </p:cNvSpPr>
          <p:nvPr>
            <p:ph type="sldNum" sz="quarter" idx="12"/>
          </p:nvPr>
        </p:nvSpPr>
        <p:spPr/>
        <p:txBody>
          <a:bodyPr/>
          <a:lstStyle/>
          <a:p>
            <a:fld id="{9E519841-B96A-4DD9-B158-9961937F6A4E}" type="slidenum">
              <a:rPr lang="en-US" smtClean="0"/>
              <a:pPr/>
              <a:t>88</a:t>
            </a:fld>
            <a:endParaRPr lang="en-US" dirty="0"/>
          </a:p>
        </p:txBody>
      </p:sp>
    </p:spTree>
    <p:extLst>
      <p:ext uri="{BB962C8B-B14F-4D97-AF65-F5344CB8AC3E}">
        <p14:creationId xmlns:p14="http://schemas.microsoft.com/office/powerpoint/2010/main" val="111770189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 Your Thoughts/Process</a:t>
            </a:r>
            <a:endParaRPr lang="en-US" dirty="0"/>
          </a:p>
        </p:txBody>
      </p:sp>
      <p:pic>
        <p:nvPicPr>
          <p:cNvPr id="9" name="Content Placeholder 8" descr="round table with 10 people sitting around and puzzle pieces in the middles of the table "/>
          <p:cNvPicPr>
            <a:picLocks noGrp="1" noChangeAspect="1"/>
          </p:cNvPicPr>
          <p:nvPr>
            <p:ph idx="1"/>
          </p:nvPr>
        </p:nvPicPr>
        <p:blipFill>
          <a:blip r:embed="rId2">
            <a:extLst>
              <a:ext uri="{28A0092B-C50C-407E-A947-70E740481C1C}">
                <a14:useLocalDpi xmlns:a14="http://schemas.microsoft.com/office/drawing/2010/main" val="0"/>
              </a:ext>
            </a:extLst>
          </a:blip>
          <a:srcRect t="3252" b="3252"/>
          <a:stretch>
            <a:fillRect/>
          </a:stretch>
        </p:blipFill>
        <p:spPr/>
      </p:pic>
      <p:sp>
        <p:nvSpPr>
          <p:cNvPr id="4" name="Slide Number Placeholder 3"/>
          <p:cNvSpPr>
            <a:spLocks noGrp="1"/>
          </p:cNvSpPr>
          <p:nvPr>
            <p:ph type="sldNum" sz="quarter" idx="12"/>
          </p:nvPr>
        </p:nvSpPr>
        <p:spPr/>
        <p:txBody>
          <a:bodyPr/>
          <a:lstStyle/>
          <a:p>
            <a:fld id="{9E519841-B96A-4DD9-B158-9961937F6A4E}" type="slidenum">
              <a:rPr lang="en-US" smtClean="0"/>
              <a:pPr/>
              <a:t>89</a:t>
            </a:fld>
            <a:endParaRPr lang="en-US" dirty="0"/>
          </a:p>
        </p:txBody>
      </p:sp>
    </p:spTree>
    <p:extLst>
      <p:ext uri="{BB962C8B-B14F-4D97-AF65-F5344CB8AC3E}">
        <p14:creationId xmlns:p14="http://schemas.microsoft.com/office/powerpoint/2010/main" val="243613914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CPID and WIOA</a:t>
            </a:r>
            <a:endParaRPr lang="en-US" dirty="0"/>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9</a:t>
            </a:fld>
            <a:endParaRPr lang="en-US" dirty="0"/>
          </a:p>
        </p:txBody>
      </p:sp>
    </p:spTree>
    <p:extLst>
      <p:ext uri="{BB962C8B-B14F-4D97-AF65-F5344CB8AC3E}">
        <p14:creationId xmlns:p14="http://schemas.microsoft.com/office/powerpoint/2010/main" val="251458521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I access CPID for my clients?</a:t>
            </a:r>
            <a:endParaRPr lang="en-US" dirty="0"/>
          </a:p>
        </p:txBody>
      </p:sp>
      <p:sp>
        <p:nvSpPr>
          <p:cNvPr id="3" name="Content Placeholder 2"/>
          <p:cNvSpPr>
            <a:spLocks noGrp="1"/>
          </p:cNvSpPr>
          <p:nvPr>
            <p:ph idx="1"/>
          </p:nvPr>
        </p:nvSpPr>
        <p:spPr/>
        <p:txBody>
          <a:bodyPr>
            <a:normAutofit fontScale="92500" lnSpcReduction="10000"/>
          </a:bodyPr>
          <a:lstStyle/>
          <a:p>
            <a:pPr>
              <a:lnSpc>
                <a:spcPct val="80000"/>
              </a:lnSpc>
              <a:buClr>
                <a:srgbClr val="006A52"/>
              </a:buClr>
            </a:pPr>
            <a:r>
              <a:rPr lang="en-US" dirty="0"/>
              <a:t>The short answer is:</a:t>
            </a:r>
          </a:p>
          <a:p>
            <a:pPr lvl="1">
              <a:buClr>
                <a:srgbClr val="006A52"/>
              </a:buClr>
            </a:pPr>
            <a:r>
              <a:rPr lang="en-US" dirty="0"/>
              <a:t>If you  </a:t>
            </a:r>
            <a:r>
              <a:rPr lang="en-US" dirty="0" smtClean="0">
                <a:solidFill>
                  <a:srgbClr val="FF041F"/>
                </a:solidFill>
              </a:rPr>
              <a:t>are</a:t>
            </a:r>
            <a:r>
              <a:rPr lang="en-US" dirty="0" smtClean="0">
                <a:solidFill>
                  <a:srgbClr val="FFFF00"/>
                </a:solidFill>
              </a:rPr>
              <a:t> </a:t>
            </a:r>
            <a:r>
              <a:rPr lang="en-US" dirty="0" smtClean="0"/>
              <a:t>interested </a:t>
            </a:r>
            <a:r>
              <a:rPr lang="en-US" dirty="0"/>
              <a:t>in learning about Career Pathways or </a:t>
            </a:r>
            <a:r>
              <a:rPr lang="en-US" dirty="0" smtClean="0">
                <a:solidFill>
                  <a:srgbClr val="FF041F"/>
                </a:solidFill>
              </a:rPr>
              <a:t>Manufacturing, IT OR Logistics </a:t>
            </a:r>
            <a:r>
              <a:rPr lang="en-US" dirty="0" smtClean="0"/>
              <a:t>training </a:t>
            </a:r>
            <a:r>
              <a:rPr lang="en-US" dirty="0"/>
              <a:t>or academies, please email your single point of contact:  </a:t>
            </a:r>
          </a:p>
          <a:p>
            <a:pPr lvl="2">
              <a:buClr>
                <a:srgbClr val="006A52"/>
              </a:buClr>
            </a:pPr>
            <a:r>
              <a:rPr lang="en-US" dirty="0"/>
              <a:t>For DBVI:  Tish Harris at </a:t>
            </a:r>
            <a:r>
              <a:rPr lang="en-US" u="sng" dirty="0">
                <a:hlinkClick r:id="rId2"/>
              </a:rPr>
              <a:t>Tish.Harris@DBVI.virginia.gov</a:t>
            </a:r>
            <a:r>
              <a:rPr lang="en-US" dirty="0"/>
              <a:t> </a:t>
            </a:r>
          </a:p>
          <a:p>
            <a:pPr lvl="2">
              <a:buClr>
                <a:srgbClr val="006A52"/>
              </a:buClr>
            </a:pPr>
            <a:r>
              <a:rPr lang="en-US" dirty="0"/>
              <a:t>For DARS:  Emily West at </a:t>
            </a:r>
            <a:r>
              <a:rPr lang="en-US" u="sng" dirty="0">
                <a:hlinkClick r:id="rId3"/>
              </a:rPr>
              <a:t>Emily.West@</a:t>
            </a:r>
            <a:r>
              <a:rPr lang="en-US" u="sng" dirty="0" smtClean="0">
                <a:hlinkClick r:id="rId3"/>
              </a:rPr>
              <a:t>DARS.virginia.gov</a:t>
            </a:r>
            <a:r>
              <a:rPr lang="en-US" dirty="0"/>
              <a:t> </a:t>
            </a:r>
          </a:p>
          <a:p>
            <a:pPr lvl="1">
              <a:buClr>
                <a:srgbClr val="006A52"/>
              </a:buClr>
            </a:pPr>
            <a:r>
              <a:rPr lang="en-US" dirty="0"/>
              <a:t>Any staff member can refer an individual to the program. Tish and Emily can provide program information, coordinate with other grant staff, arrange assessments, and offer resources to assist the individuals that we serve in planning and entering a career pathway</a:t>
            </a:r>
            <a:r>
              <a:rPr lang="en-US" dirty="0" smtClean="0"/>
              <a:t>.</a:t>
            </a:r>
          </a:p>
          <a:p>
            <a:pPr lvl="1">
              <a:buClr>
                <a:srgbClr val="006A52"/>
              </a:buClr>
            </a:pPr>
            <a:r>
              <a:rPr lang="en-US" dirty="0">
                <a:hlinkClick r:id="rId4"/>
              </a:rPr>
              <a:t>https://</a:t>
            </a:r>
            <a:r>
              <a:rPr lang="en-US" dirty="0" smtClean="0">
                <a:hlinkClick r:id="rId4"/>
              </a:rPr>
              <a:t>www.vadars.org/gsp/cpid/cpid_home.htm</a:t>
            </a:r>
            <a:endParaRPr lang="en-US" dirty="0"/>
          </a:p>
          <a:p>
            <a:endParaRPr lang="en-US" dirty="0"/>
          </a:p>
        </p:txBody>
      </p:sp>
      <p:sp>
        <p:nvSpPr>
          <p:cNvPr id="4" name="Slide Number Placeholder 3"/>
          <p:cNvSpPr>
            <a:spLocks noGrp="1"/>
          </p:cNvSpPr>
          <p:nvPr>
            <p:ph type="sldNum" sz="quarter" idx="12"/>
          </p:nvPr>
        </p:nvSpPr>
        <p:spPr/>
        <p:txBody>
          <a:bodyPr/>
          <a:lstStyle/>
          <a:p>
            <a:fld id="{9E519841-B96A-4DD9-B158-9961937F6A4E}" type="slidenum">
              <a:rPr lang="en-US" smtClean="0"/>
              <a:pPr/>
              <a:t>90</a:t>
            </a:fld>
            <a:endParaRPr lang="en-US" dirty="0"/>
          </a:p>
        </p:txBody>
      </p:sp>
    </p:spTree>
    <p:extLst>
      <p:ext uri="{BB962C8B-B14F-4D97-AF65-F5344CB8AC3E}">
        <p14:creationId xmlns:p14="http://schemas.microsoft.com/office/powerpoint/2010/main" val="2124360285"/>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Related Topics</a:t>
            </a:r>
            <a:endParaRPr lang="en-US" dirty="0"/>
          </a:p>
        </p:txBody>
      </p:sp>
      <p:sp>
        <p:nvSpPr>
          <p:cNvPr id="3" name="Content Placeholder 2"/>
          <p:cNvSpPr>
            <a:spLocks noGrp="1"/>
          </p:cNvSpPr>
          <p:nvPr>
            <p:ph idx="1"/>
          </p:nvPr>
        </p:nvSpPr>
        <p:spPr/>
        <p:txBody>
          <a:bodyPr>
            <a:normAutofit/>
          </a:bodyPr>
          <a:lstStyle/>
          <a:p>
            <a:pPr>
              <a:lnSpc>
                <a:spcPct val="70000"/>
              </a:lnSpc>
              <a:buClr>
                <a:srgbClr val="006A52"/>
              </a:buClr>
            </a:pPr>
            <a:r>
              <a:rPr lang="en-US" dirty="0"/>
              <a:t>Max Initiative</a:t>
            </a:r>
          </a:p>
          <a:p>
            <a:pPr>
              <a:lnSpc>
                <a:spcPct val="70000"/>
              </a:lnSpc>
              <a:buClr>
                <a:srgbClr val="006A52"/>
              </a:buClr>
            </a:pPr>
            <a:r>
              <a:rPr lang="en-US" dirty="0"/>
              <a:t>Financial Health Assessment</a:t>
            </a:r>
          </a:p>
        </p:txBody>
      </p:sp>
      <p:sp>
        <p:nvSpPr>
          <p:cNvPr id="4" name="Slide Number Placeholder 3"/>
          <p:cNvSpPr>
            <a:spLocks noGrp="1"/>
          </p:cNvSpPr>
          <p:nvPr>
            <p:ph type="sldNum" sz="quarter" idx="12"/>
          </p:nvPr>
        </p:nvSpPr>
        <p:spPr/>
        <p:txBody>
          <a:bodyPr/>
          <a:lstStyle/>
          <a:p>
            <a:fld id="{9E519841-B96A-4DD9-B158-9961937F6A4E}" type="slidenum">
              <a:rPr lang="en-US" smtClean="0"/>
              <a:pPr/>
              <a:t>91</a:t>
            </a:fld>
            <a:endParaRPr lang="en-US" dirty="0"/>
          </a:p>
        </p:txBody>
      </p:sp>
    </p:spTree>
    <p:extLst>
      <p:ext uri="{BB962C8B-B14F-4D97-AF65-F5344CB8AC3E}">
        <p14:creationId xmlns:p14="http://schemas.microsoft.com/office/powerpoint/2010/main" val="2576553508"/>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Up Questions?</a:t>
            </a:r>
            <a:endParaRPr lang="en-US" dirty="0"/>
          </a:p>
        </p:txBody>
      </p:sp>
      <p:pic>
        <p:nvPicPr>
          <p:cNvPr id="9" name="Content Placeholder 8" descr="cartoon-of-a-businessman-with-a-question-mark_1207-251.jpeg"/>
          <p:cNvPicPr>
            <a:picLocks noGrp="1" noChangeAspect="1"/>
          </p:cNvPicPr>
          <p:nvPr>
            <p:ph sz="half" idx="1"/>
          </p:nvPr>
        </p:nvPicPr>
        <p:blipFill>
          <a:blip r:embed="rId2">
            <a:extLst>
              <a:ext uri="{28A0092B-C50C-407E-A947-70E740481C1C}">
                <a14:useLocalDpi xmlns:a14="http://schemas.microsoft.com/office/drawing/2010/main" val="0"/>
              </a:ext>
            </a:extLst>
          </a:blip>
          <a:srcRect l="598" r="598"/>
          <a:stretch>
            <a:fillRect/>
          </a:stretch>
        </p:blipFill>
        <p:spPr/>
      </p:pic>
      <p:sp>
        <p:nvSpPr>
          <p:cNvPr id="6" name="Content Placeholder 5"/>
          <p:cNvSpPr>
            <a:spLocks noGrp="1"/>
          </p:cNvSpPr>
          <p:nvPr>
            <p:ph sz="half" idx="2"/>
          </p:nvPr>
        </p:nvSpPr>
        <p:spPr/>
        <p:txBody>
          <a:bodyPr/>
          <a:lstStyle/>
          <a:p>
            <a:r>
              <a:rPr lang="en-US" dirty="0" smtClean="0"/>
              <a:t>Rob Froehlich</a:t>
            </a:r>
          </a:p>
          <a:p>
            <a:pPr lvl="1"/>
            <a:r>
              <a:rPr lang="en-US" dirty="0" smtClean="0"/>
              <a:t>(804)794-6667</a:t>
            </a:r>
          </a:p>
          <a:p>
            <a:pPr lvl="1"/>
            <a:r>
              <a:rPr lang="en-US" dirty="0" smtClean="0"/>
              <a:t>rfro@gwu.edu</a:t>
            </a:r>
            <a:endParaRPr lang="en-US" dirty="0"/>
          </a:p>
          <a:p>
            <a:r>
              <a:rPr lang="en-US" dirty="0" smtClean="0"/>
              <a:t>Maureen McGuire-Kuletz</a:t>
            </a:r>
          </a:p>
          <a:p>
            <a:pPr lvl="1"/>
            <a:r>
              <a:rPr lang="en-US" dirty="0" smtClean="0"/>
              <a:t>(202)994-9428</a:t>
            </a:r>
          </a:p>
          <a:p>
            <a:pPr lvl="1"/>
            <a:r>
              <a:rPr lang="en-US" dirty="0" smtClean="0"/>
              <a:t>mkuletz@gwu.edu</a:t>
            </a:r>
          </a:p>
        </p:txBody>
      </p:sp>
      <p:sp>
        <p:nvSpPr>
          <p:cNvPr id="4" name="Slide Number Placeholder 3"/>
          <p:cNvSpPr>
            <a:spLocks noGrp="1"/>
          </p:cNvSpPr>
          <p:nvPr>
            <p:ph type="sldNum" sz="quarter" idx="12"/>
          </p:nvPr>
        </p:nvSpPr>
        <p:spPr/>
        <p:txBody>
          <a:bodyPr/>
          <a:lstStyle/>
          <a:p>
            <a:fld id="{9E519841-B96A-4DD9-B158-9961937F6A4E}" type="slidenum">
              <a:rPr lang="en-US" smtClean="0"/>
              <a:pPr/>
              <a:t>92</a:t>
            </a:fld>
            <a:endParaRPr lang="en-US" dirty="0"/>
          </a:p>
        </p:txBody>
      </p:sp>
    </p:spTree>
    <p:extLst>
      <p:ext uri="{BB962C8B-B14F-4D97-AF65-F5344CB8AC3E}">
        <p14:creationId xmlns:p14="http://schemas.microsoft.com/office/powerpoint/2010/main" val="4038725176"/>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Thanks For Your Participation</a:t>
            </a:r>
            <a:endParaRPr lang="en-US" dirty="0"/>
          </a:p>
        </p:txBody>
      </p:sp>
      <p:pic>
        <p:nvPicPr>
          <p:cNvPr id="8" name="Content Placeholder 7" descr="thanks.jpeg"/>
          <p:cNvPicPr>
            <a:picLocks noGrp="1" noChangeAspect="1"/>
          </p:cNvPicPr>
          <p:nvPr>
            <p:ph idx="1"/>
          </p:nvPr>
        </p:nvPicPr>
        <p:blipFill>
          <a:blip r:embed="rId2">
            <a:extLst>
              <a:ext uri="{28A0092B-C50C-407E-A947-70E740481C1C}">
                <a14:useLocalDpi xmlns:a14="http://schemas.microsoft.com/office/drawing/2010/main" val="0"/>
              </a:ext>
            </a:extLst>
          </a:blip>
          <a:srcRect t="7276" b="7276"/>
          <a:stretch>
            <a:fillRect/>
          </a:stretch>
        </p:blipFill>
        <p:spPr/>
      </p:pic>
      <p:sp>
        <p:nvSpPr>
          <p:cNvPr id="5" name="Slide Number Placeholder 4"/>
          <p:cNvSpPr>
            <a:spLocks noGrp="1"/>
          </p:cNvSpPr>
          <p:nvPr>
            <p:ph type="sldNum" sz="quarter" idx="12"/>
          </p:nvPr>
        </p:nvSpPr>
        <p:spPr/>
        <p:txBody>
          <a:bodyPr/>
          <a:lstStyle/>
          <a:p>
            <a:fld id="{9E519841-B96A-4DD9-B158-9961937F6A4E}" type="slidenum">
              <a:rPr lang="uk-UA" smtClean="0"/>
              <a:pPr/>
              <a:t>93</a:t>
            </a:fld>
            <a:endParaRPr lang="uk-UA"/>
          </a:p>
        </p:txBody>
      </p:sp>
    </p:spTree>
    <p:extLst>
      <p:ext uri="{BB962C8B-B14F-4D97-AF65-F5344CB8AC3E}">
        <p14:creationId xmlns:p14="http://schemas.microsoft.com/office/powerpoint/2010/main" val="4111025968"/>
      </p:ext>
    </p:extLst>
  </p:cSld>
  <p:clrMapOvr>
    <a:masterClrMapping/>
  </p:clrMapOvr>
  <p:transition xmlns:p14="http://schemas.microsoft.com/office/powerpoint/2010/main" advClick="0"/>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Focus">
  <a:themeElements>
    <a:clrScheme name="Custom 5">
      <a:dk1>
        <a:sysClr val="windowText" lastClr="000000"/>
      </a:dk1>
      <a:lt1>
        <a:sysClr val="window" lastClr="FFFFFF"/>
      </a:lt1>
      <a:dk2>
        <a:srgbClr val="0064E2"/>
      </a:dk2>
      <a:lt2>
        <a:srgbClr val="B5D2F5"/>
      </a:lt2>
      <a:accent1>
        <a:srgbClr val="FFB91D"/>
      </a:accent1>
      <a:accent2>
        <a:srgbClr val="F97817"/>
      </a:accent2>
      <a:accent3>
        <a:srgbClr val="6DE304"/>
      </a:accent3>
      <a:accent4>
        <a:srgbClr val="FF0000"/>
      </a:accent4>
      <a:accent5>
        <a:srgbClr val="732BEA"/>
      </a:accent5>
      <a:accent6>
        <a:srgbClr val="C913AD"/>
      </a:accent6>
      <a:hlink>
        <a:srgbClr val="2331FF"/>
      </a:hlink>
      <a:folHlink>
        <a:srgbClr val="A3EC62"/>
      </a:folHlink>
    </a:clrScheme>
    <a:fontScheme name="Focus">
      <a:majorFont>
        <a:latin typeface="Corbel"/>
        <a:ea typeface=""/>
        <a:cs typeface=""/>
        <a:font script="Jpan" typeface="ＭＳ ゴシック"/>
      </a:majorFont>
      <a:minorFont>
        <a:latin typeface="Corbel"/>
        <a:ea typeface=""/>
        <a:cs typeface=""/>
        <a:font script="Jpan" typeface="ＭＳ ゴシック"/>
      </a:minorFont>
    </a:fontScheme>
    <a:fmtScheme name="Focus">
      <a:fillStyleLst>
        <a:solidFill>
          <a:schemeClr val="phClr"/>
        </a:solidFill>
        <a:solidFill>
          <a:schemeClr val="phClr"/>
        </a:solidFill>
        <a:solidFill>
          <a:schemeClr val="phClr">
            <a:satMod val="150000"/>
          </a:schemeClr>
        </a:solidFill>
      </a:fillStyleLst>
      <a:lnStyleLst>
        <a:ln w="19050" cap="flat" cmpd="sng" algn="ctr">
          <a:solidFill>
            <a:schemeClr val="phClr">
              <a:shade val="95000"/>
              <a:satMod val="105000"/>
            </a:schemeClr>
          </a:solidFill>
          <a:prstDash val="solid"/>
        </a:ln>
        <a:ln w="38100" cap="flat" cmpd="sng" algn="ctr">
          <a:solidFill>
            <a:schemeClr val="phClr"/>
          </a:solidFill>
          <a:prstDash val="solid"/>
        </a:ln>
        <a:ln w="508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101600" dist="63500" dir="4200000" algn="br" rotWithShape="0">
              <a:srgbClr val="000000">
                <a:alpha val="50000"/>
              </a:srgbClr>
            </a:outerShdw>
          </a:effectLst>
        </a:effectStyle>
        <a:effectStyle>
          <a:effectLst>
            <a:glow rad="101600">
              <a:schemeClr val="lt1">
                <a:alpha val="40000"/>
              </a:schemeClr>
            </a:glow>
          </a:effectLst>
          <a:scene3d>
            <a:camera prst="orthographicFront">
              <a:rot lat="0" lon="0" rev="0"/>
            </a:camera>
            <a:lightRig rig="soft" dir="r">
              <a:rot lat="0" lon="0" rev="5400000"/>
            </a:lightRig>
          </a:scene3d>
          <a:sp3d prstMaterial="softmetal">
            <a:bevelT w="31750" h="63500"/>
          </a:sp3d>
        </a:effectStyle>
      </a:effectStyleLst>
      <a:bgFillStyleLst>
        <a:blipFill rotWithShape="1">
          <a:blip xmlns:r="http://schemas.openxmlformats.org/officeDocument/2006/relationships" r:embed="rId1">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2">
            <a:duotone>
              <a:schemeClr val="phClr">
                <a:tint val="80000"/>
                <a:shade val="10000"/>
                <a:satMod val="250000"/>
              </a:schemeClr>
              <a:schemeClr val="phClr">
                <a:tint val="70000"/>
                <a:alpha val="80000"/>
                <a:satMod val="250000"/>
              </a:schemeClr>
            </a:duotone>
          </a:blip>
          <a:stretch/>
        </a:blipFill>
        <a:blipFill rotWithShape="1">
          <a:blip xmlns:r="http://schemas.openxmlformats.org/officeDocument/2006/relationships" r:embed="rId3">
            <a:duotone>
              <a:schemeClr val="phClr">
                <a:tint val="80000"/>
                <a:shade val="10000"/>
                <a:satMod val="250000"/>
              </a:schemeClr>
              <a:schemeClr val="phClr">
                <a:tint val="70000"/>
                <a:alpha val="80000"/>
                <a:satMod val="25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0FBBA4A992F454D886A34B37161644A" ma:contentTypeVersion="9" ma:contentTypeDescription="Create a new document." ma:contentTypeScope="" ma:versionID="d60595a3ec6cb94a9fcc2bc7c9a1bc81">
  <xsd:schema xmlns:xsd="http://www.w3.org/2001/XMLSchema" xmlns:xs="http://www.w3.org/2001/XMLSchema" xmlns:p="http://schemas.microsoft.com/office/2006/metadata/properties" xmlns:ns2="08c21772-c22a-478d-8fa1-e38c46229dd9" targetNamespace="http://schemas.microsoft.com/office/2006/metadata/properties" ma:root="true" ma:fieldsID="db9328023a3b6faee5979219445a851a" ns2:_="">
    <xsd:import namespace="08c21772-c22a-478d-8fa1-e38c46229dd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c21772-c22a-478d-8fa1-e38c46229d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B6622F-E843-4819-9B2F-AD796E77247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286A84A-17A7-4E02-A91F-D11C0511A759}"/>
</file>

<file path=customXml/itemProps3.xml><?xml version="1.0" encoding="utf-8"?>
<ds:datastoreItem xmlns:ds="http://schemas.openxmlformats.org/officeDocument/2006/customXml" ds:itemID="{2A1038F8-20F6-47CD-A571-00A79E2917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Focus.thmx</Template>
  <TotalTime>15141</TotalTime>
  <Words>3377</Words>
  <Application>Microsoft Macintosh PowerPoint</Application>
  <PresentationFormat>On-screen Show (4:3)</PresentationFormat>
  <Paragraphs>454</Paragraphs>
  <Slides>93</Slides>
  <Notes>9</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Focus</vt:lpstr>
      <vt:lpstr>Career Pathways Training for  VR Professionals</vt:lpstr>
      <vt:lpstr>Welcome</vt:lpstr>
      <vt:lpstr>Norms for today</vt:lpstr>
      <vt:lpstr>Who Is Here Today?</vt:lpstr>
      <vt:lpstr>Training Objectives</vt:lpstr>
      <vt:lpstr>Pre-Test/Post-Test</vt:lpstr>
      <vt:lpstr>In Advance of This Meeting</vt:lpstr>
      <vt:lpstr>Thank You for Preparing</vt:lpstr>
      <vt:lpstr>CPID and WIOA</vt:lpstr>
      <vt:lpstr>It’s Not Just a Project…</vt:lpstr>
      <vt:lpstr>Some Highlights</vt:lpstr>
      <vt:lpstr>Partners</vt:lpstr>
      <vt:lpstr>Career Pathways and Clusters</vt:lpstr>
      <vt:lpstr>Career Pathways</vt:lpstr>
      <vt:lpstr>Sector Strategies</vt:lpstr>
      <vt:lpstr>Career Clusters</vt:lpstr>
      <vt:lpstr>How Do Clusters and Pathways relate to my work as a Counselor?</vt:lpstr>
      <vt:lpstr>Why Focus on Specific CPID Pathways?</vt:lpstr>
      <vt:lpstr>PowerPoint Presentation</vt:lpstr>
      <vt:lpstr>PowerPoint Presentation</vt:lpstr>
      <vt:lpstr>PowerPoint Presentation</vt:lpstr>
      <vt:lpstr>Some Project Particulars…</vt:lpstr>
      <vt:lpstr>Career Pathways Grantees</vt:lpstr>
      <vt:lpstr>Some Other Parts of the Equation</vt:lpstr>
      <vt:lpstr>Industry Partners</vt:lpstr>
      <vt:lpstr>Business Engagement</vt:lpstr>
      <vt:lpstr>As We Move Along Today…</vt:lpstr>
      <vt:lpstr>Activity 1 CPID Baseline Discussion</vt:lpstr>
      <vt:lpstr>Career Pathways and Establishing the Employment Goal</vt:lpstr>
      <vt:lpstr>The Employment Goal</vt:lpstr>
      <vt:lpstr>IPE Guidelines and Considerations for Development</vt:lpstr>
      <vt:lpstr>IPE Development Tool</vt:lpstr>
      <vt:lpstr>Establishing an Employment Goal</vt:lpstr>
      <vt:lpstr>Traditional Assessment Approaches for Goal Development</vt:lpstr>
      <vt:lpstr>Applying CPID Sources of Information</vt:lpstr>
      <vt:lpstr>Beyond Paper and Pencil</vt:lpstr>
      <vt:lpstr>Motivational Interviewing and the Employment Goal</vt:lpstr>
      <vt:lpstr>Some MI Basics</vt:lpstr>
      <vt:lpstr>MI Spirit – Things to Remember</vt:lpstr>
      <vt:lpstr>Tools to Evoke Change Talk</vt:lpstr>
      <vt:lpstr>Career Pathways – A Different Direction</vt:lpstr>
      <vt:lpstr>Working Lunch</vt:lpstr>
      <vt:lpstr>Career Fund of Knowledge</vt:lpstr>
      <vt:lpstr>TCI+ and Employment Goal Considerations</vt:lpstr>
      <vt:lpstr> Employment Goal Considerations </vt:lpstr>
      <vt:lpstr>Using TCI+</vt:lpstr>
      <vt:lpstr>Manufacturing Production Technician</vt:lpstr>
      <vt:lpstr>Suitability Tab - Interests</vt:lpstr>
      <vt:lpstr>Suitability – Work Context</vt:lpstr>
      <vt:lpstr>Suitability - Tasks</vt:lpstr>
      <vt:lpstr>Suitability - Activities</vt:lpstr>
      <vt:lpstr>Suitability - Abilities</vt:lpstr>
      <vt:lpstr>Suitability – Knowledge Levels</vt:lpstr>
      <vt:lpstr>Suitability – Skill Levels</vt:lpstr>
      <vt:lpstr>Suitability – Work Styles</vt:lpstr>
      <vt:lpstr>Suitability – Work Values</vt:lpstr>
      <vt:lpstr>Suitability - Tools</vt:lpstr>
      <vt:lpstr>Viability Tab - Wages</vt:lpstr>
      <vt:lpstr>Viability – Job Trends</vt:lpstr>
      <vt:lpstr>Jobs Tab – Clicking on Hyperlink brings you to Indeed.com and the Actual Job Posting</vt:lpstr>
      <vt:lpstr>Related Jobs Tab</vt:lpstr>
      <vt:lpstr>Related Jobs – Career Pathways</vt:lpstr>
      <vt:lpstr>Related Jobs – When you click hyperlink…</vt:lpstr>
      <vt:lpstr>Training Tab</vt:lpstr>
      <vt:lpstr>Some TCI+ Closing Thoughts</vt:lpstr>
      <vt:lpstr>Beyond The Career Index+</vt:lpstr>
      <vt:lpstr>More Resources</vt:lpstr>
      <vt:lpstr>Activity 2</vt:lpstr>
      <vt:lpstr>Jane and Outcome</vt:lpstr>
      <vt:lpstr>We Have a Potential Goal.  Can CPID Help?</vt:lpstr>
      <vt:lpstr>General FAQs</vt:lpstr>
      <vt:lpstr>Matching Clients with Pathways</vt:lpstr>
      <vt:lpstr>How do I know who is appropriate for which Pathway/Certification?</vt:lpstr>
      <vt:lpstr>Document Repository: What Do I Need to Know?</vt:lpstr>
      <vt:lpstr>DARS CPID</vt:lpstr>
      <vt:lpstr>DBVI Document Repository</vt:lpstr>
      <vt:lpstr>CPID Funds in AWARE</vt:lpstr>
      <vt:lpstr>AWARE Touch Points </vt:lpstr>
      <vt:lpstr>DBVI AWARE</vt:lpstr>
      <vt:lpstr>Work Smarter, Not Harder</vt:lpstr>
      <vt:lpstr>Performance Measures</vt:lpstr>
      <vt:lpstr>VR Supporting Services</vt:lpstr>
      <vt:lpstr> IPE Supporting Services</vt:lpstr>
      <vt:lpstr>Training Resources</vt:lpstr>
      <vt:lpstr>Support for Training </vt:lpstr>
      <vt:lpstr>Assistive Technology</vt:lpstr>
      <vt:lpstr>What Questions Do You All Still Have?</vt:lpstr>
      <vt:lpstr>Activity 3</vt:lpstr>
      <vt:lpstr>Share Your Thoughts/Process</vt:lpstr>
      <vt:lpstr>How do I access CPID for my clients?</vt:lpstr>
      <vt:lpstr>Some Related Topics</vt:lpstr>
      <vt:lpstr>Follow Up Questions?</vt:lpstr>
      <vt:lpstr>Thanks For Your Participation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Communication]</dc:title>
  <dc:creator>jkester</dc:creator>
  <cp:lastModifiedBy>Julisa Cully</cp:lastModifiedBy>
  <cp:revision>778</cp:revision>
  <cp:lastPrinted>2018-06-25T14:36:22Z</cp:lastPrinted>
  <dcterms:created xsi:type="dcterms:W3CDTF">2015-07-06T13:33:01Z</dcterms:created>
  <dcterms:modified xsi:type="dcterms:W3CDTF">2020-09-23T23:46:21Z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TC103852691033</vt:lpwstr>
  </property>
  <property fmtid="{D5CDD505-2E9C-101B-9397-08002B2CF9AE}" pid="3" name="ContentTypeId">
    <vt:lpwstr>0x01010080FBBA4A992F454D886A34B37161644A</vt:lpwstr>
  </property>
</Properties>
</file>